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9"/>
  </p:notesMasterIdLst>
  <p:handoutMasterIdLst>
    <p:handoutMasterId r:id="rId70"/>
  </p:handoutMasterIdLst>
  <p:sldIdLst>
    <p:sldId id="257" r:id="rId5"/>
    <p:sldId id="258" r:id="rId6"/>
    <p:sldId id="31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20" r:id="rId29"/>
    <p:sldId id="280" r:id="rId30"/>
    <p:sldId id="283" r:id="rId31"/>
    <p:sldId id="281" r:id="rId32"/>
    <p:sldId id="282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12188825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68" autoAdjust="0"/>
    <p:restoredTop sz="94660"/>
  </p:normalViewPr>
  <p:slideViewPr>
    <p:cSldViewPr>
      <p:cViewPr>
        <p:scale>
          <a:sx n="96" d="100"/>
          <a:sy n="96" d="100"/>
        </p:scale>
        <p:origin x="1520" y="1944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80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81546BA-28B9-4E23-BF58-8B8F43812872}" type="datetime1">
              <a:rPr lang="en-GB" smtClean="0"/>
              <a:t>01/06/2018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567D4A-04CB-4EDF-8FB1-342A02FC8E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215ADAE-45AF-488A-8D37-8925E9E38F9F}" type="datetime1">
              <a:rPr lang="en-GB" noProof="0" smtClean="0"/>
              <a:t>01/06/2018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1351F-DBB1-4664-ADA9-83BC7CB8848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76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 rtlCol="0">
            <a:normAutofit/>
          </a:bodyPr>
          <a:lstStyle>
            <a:lvl1pPr>
              <a:defRPr sz="6000"/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D402E2-9B64-468E-A445-4E2D7F084377}" type="datetime1">
              <a:rPr lang="en-GB" noProof="0" smtClean="0"/>
              <a:t>01/06/2018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260" y="349989"/>
            <a:ext cx="10730384" cy="1143000"/>
          </a:xfrm>
        </p:spPr>
        <p:txBody>
          <a:bodyPr rtlCol="0">
            <a:normAutofit/>
          </a:bodyPr>
          <a:lstStyle>
            <a:lvl1pPr>
              <a:defRPr sz="5400" b="1">
                <a:effectLst>
                  <a:reflection blurRad="266700" stA="53000" endPos="65000" dist="50800" dir="5400000" sy="-100000" algn="bl" rotWithShape="0"/>
                </a:effectLst>
              </a:defRPr>
            </a:lvl1pPr>
          </a:lstStyle>
          <a:p>
            <a:pPr rtl="0"/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80" y="1492988"/>
            <a:ext cx="10764464" cy="5060211"/>
          </a:xfrm>
          <a:solidFill>
            <a:schemeClr val="bg2">
              <a:alpha val="93000"/>
            </a:schemeClr>
          </a:solidFill>
          <a:ln>
            <a:solidFill>
              <a:schemeClr val="accent6"/>
            </a:solidFill>
          </a:ln>
          <a:effectLst>
            <a:reflection stA="0" endPos="65000" dist="50800" dir="5400000" sy="-100000" algn="bl" rotWithShape="0"/>
            <a:softEdge rad="0"/>
          </a:effectLst>
        </p:spPr>
        <p:txBody>
          <a:bodyPr lIns="228600" tIns="228600" rIns="228600" bIns="228600" rtlCol="0"/>
          <a:lstStyle>
            <a:lvl1pPr marL="223838" indent="-228600">
              <a:buClr>
                <a:schemeClr val="accent4">
                  <a:lumMod val="50000"/>
                </a:schemeClr>
              </a:buClr>
              <a:buSzPct val="75000"/>
              <a:buFont typeface="Wingdings" charset="2"/>
              <a:buChar char="Ø"/>
              <a:defRPr sz="4000"/>
            </a:lvl1pPr>
            <a:lvl2pPr marL="502920" indent="-228600">
              <a:buClr>
                <a:schemeClr val="accent4">
                  <a:lumMod val="50000"/>
                </a:schemeClr>
              </a:buClr>
              <a:buSzPct val="75000"/>
              <a:buFont typeface="Arial" charset="0"/>
              <a:buChar char="•"/>
              <a:defRPr sz="3200"/>
            </a:lvl2pPr>
            <a:lvl3pPr marL="777240" indent="-228600">
              <a:buSzPct val="75000"/>
              <a:buFont typeface="Euphemia" charset="0"/>
              <a:buChar char="–"/>
              <a:defRPr sz="2400"/>
            </a:lvl3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 noProof="0" dirty="0" smtClean="0"/>
              <a:t>Click to edit Master text styles</a:t>
            </a:r>
          </a:p>
          <a:p>
            <a:pPr lvl="1" rtl="0"/>
            <a:r>
              <a:rPr lang="en-US" noProof="0" dirty="0" smtClean="0"/>
              <a:t>Second level</a:t>
            </a:r>
          </a:p>
          <a:p>
            <a:pPr lvl="2" rtl="0"/>
            <a:r>
              <a:rPr lang="en-US" noProof="0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E4649-86B1-4447-BC8E-A7B5D0DC22D1}" type="datetime1">
              <a:rPr lang="en-GB" noProof="0" smtClean="0"/>
              <a:t>01/06/2018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51EB8454-A1E4-4658-9661-015AE1206A04}" type="datetime1">
              <a:rPr lang="en-GB" noProof="0" smtClean="0"/>
              <a:t>01/06/2018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1FEFA0A-2F20-4B60-98C6-5FFDA469AA1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ofreeus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rs6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dirty="0" err="1" smtClean="0"/>
              <a:t>Kubernetes</a:t>
            </a:r>
            <a:r>
              <a:rPr lang="en-GB" b="1" dirty="0" smtClean="0"/>
              <a:t> 101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6545" y="4038600"/>
            <a:ext cx="8458200" cy="1371600"/>
          </a:xfrm>
        </p:spPr>
        <p:txBody>
          <a:bodyPr rtlCol="0"/>
          <a:lstStyle/>
          <a:p>
            <a:pPr rtl="0"/>
            <a:r>
              <a:rPr lang="en-GB" dirty="0" err="1" smtClean="0"/>
              <a:t>Marcial</a:t>
            </a:r>
            <a:r>
              <a:rPr lang="en-GB" dirty="0" smtClean="0"/>
              <a:t>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East to start, harder to customize</a:t>
            </a:r>
          </a:p>
          <a:p>
            <a:r>
              <a:rPr lang="en-US" dirty="0" err="1" smtClean="0"/>
              <a:t>CoreOS</a:t>
            </a:r>
            <a:r>
              <a:rPr lang="en-US" dirty="0" smtClean="0"/>
              <a:t> Fleet</a:t>
            </a:r>
          </a:p>
          <a:p>
            <a:pPr lvl="1"/>
            <a:r>
              <a:rPr lang="en-US" dirty="0" smtClean="0"/>
              <a:t>Low-level orchestration, lacks features</a:t>
            </a:r>
          </a:p>
          <a:p>
            <a:pPr lvl="1"/>
            <a:r>
              <a:rPr lang="en-US" dirty="0" smtClean="0"/>
              <a:t>Discontinued Feb 2018 – </a:t>
            </a:r>
            <a:r>
              <a:rPr lang="en-US" dirty="0" err="1" smtClean="0"/>
              <a:t>CoreOS</a:t>
            </a:r>
            <a:r>
              <a:rPr lang="en-US" dirty="0" smtClean="0"/>
              <a:t>/RH now focus K8s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 smtClean="0"/>
          </a:p>
          <a:p>
            <a:pPr lvl="1"/>
            <a:r>
              <a:rPr lang="en-US" dirty="0" smtClean="0"/>
              <a:t>Highly scalable, less opinionated, more complex</a:t>
            </a:r>
          </a:p>
          <a:p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smtClean="0"/>
              <a:t>Opinionated, use 12 factor!</a:t>
            </a:r>
          </a:p>
          <a:p>
            <a:pPr lvl="1"/>
            <a:r>
              <a:rPr lang="en-US" dirty="0" smtClean="0"/>
              <a:t>Probes, </a:t>
            </a:r>
            <a:r>
              <a:rPr lang="en-US" dirty="0" err="1" smtClean="0"/>
              <a:t>CrashLoopBackoff</a:t>
            </a:r>
            <a:r>
              <a:rPr lang="en-US" dirty="0" smtClean="0"/>
              <a:t>, HPA, Open APIs!</a:t>
            </a:r>
          </a:p>
        </p:txBody>
      </p:sp>
    </p:spTree>
    <p:extLst>
      <p:ext uri="{BB962C8B-B14F-4D97-AF65-F5344CB8AC3E}">
        <p14:creationId xmlns:p14="http://schemas.microsoft.com/office/powerpoint/2010/main" val="61362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Application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‘Properly’ designed apps:</a:t>
            </a:r>
          </a:p>
          <a:p>
            <a:pPr lvl="1"/>
            <a:r>
              <a:rPr lang="en-US" dirty="0" smtClean="0"/>
              <a:t>Containers deployed and managed in a highly flexible and automatic way</a:t>
            </a:r>
          </a:p>
          <a:p>
            <a:pPr lvl="1"/>
            <a:r>
              <a:rPr lang="en-US" dirty="0" smtClean="0"/>
              <a:t>Can provide greater uptime of your app</a:t>
            </a:r>
          </a:p>
          <a:p>
            <a:pPr lvl="1"/>
            <a:r>
              <a:rPr lang="en-US" dirty="0" smtClean="0"/>
              <a:t>Better and more predictable performance</a:t>
            </a:r>
          </a:p>
          <a:p>
            <a:pPr lvl="1"/>
            <a:r>
              <a:rPr lang="en-US" dirty="0" smtClean="0"/>
              <a:t>Less hands-on management vs. ‘old way’</a:t>
            </a:r>
          </a:p>
          <a:p>
            <a:pPr lvl="1"/>
            <a:r>
              <a:rPr lang="en-US" dirty="0" smtClean="0"/>
              <a:t>NOT a silver-bullet</a:t>
            </a:r>
          </a:p>
          <a:p>
            <a:pPr lvl="1"/>
            <a:r>
              <a:rPr lang="en-US" dirty="0" smtClean="0"/>
              <a:t>NOT always feasible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Application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twelve-factor app is a methodology for building software-as-a-service apps that:</a:t>
            </a:r>
          </a:p>
          <a:p>
            <a:pPr lvl="1"/>
            <a:r>
              <a:rPr lang="en-US" dirty="0" smtClean="0"/>
              <a:t>Use declarative formats for setup automation</a:t>
            </a:r>
          </a:p>
          <a:p>
            <a:pPr lvl="1"/>
            <a:r>
              <a:rPr lang="en-US" dirty="0" smtClean="0"/>
              <a:t>Provide clean contracts w/ OS</a:t>
            </a:r>
          </a:p>
          <a:p>
            <a:pPr lvl="1"/>
            <a:r>
              <a:rPr lang="en-US" dirty="0" smtClean="0"/>
              <a:t>Are suitable for modern cloud platforms</a:t>
            </a:r>
          </a:p>
          <a:p>
            <a:pPr lvl="1"/>
            <a:r>
              <a:rPr lang="en-US" dirty="0" smtClean="0"/>
              <a:t>Minimizes environmental divergence</a:t>
            </a:r>
          </a:p>
          <a:p>
            <a:pPr lvl="1"/>
            <a:r>
              <a:rPr lang="en-US" dirty="0" smtClean="0"/>
              <a:t>Many factors are built-in to K8s object 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Codebase</a:t>
            </a:r>
          </a:p>
          <a:p>
            <a:pPr lvl="1"/>
            <a:r>
              <a:rPr lang="en-US" dirty="0" smtClean="0"/>
              <a:t>ALWAYS USE SOURCE CONTROL</a:t>
            </a:r>
          </a:p>
          <a:p>
            <a:pPr lvl="1"/>
            <a:r>
              <a:rPr lang="en-US" dirty="0" smtClean="0"/>
              <a:t>Single codebase, multiple deploys</a:t>
            </a:r>
          </a:p>
          <a:p>
            <a:pPr lvl="1"/>
            <a:r>
              <a:rPr lang="en-US" dirty="0" smtClean="0">
                <a:hlinkClick r:id="rId2"/>
              </a:rPr>
              <a:t>https://github.com/mars64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https://gitlab.com/sofreeus</a:t>
            </a:r>
            <a:r>
              <a:rPr lang="en-US" dirty="0" smtClean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C035316-677D-41DA-A100-95293CC0420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780212" y="3429000"/>
            <a:ext cx="3936960" cy="294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75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2) Dependencies</a:t>
            </a:r>
          </a:p>
          <a:p>
            <a:pPr lvl="1"/>
            <a:r>
              <a:rPr lang="en-US" dirty="0" smtClean="0"/>
              <a:t>Explicitly declare &amp; isolate dependencies</a:t>
            </a:r>
          </a:p>
          <a:p>
            <a:pPr lvl="1"/>
            <a:r>
              <a:rPr lang="en-US" dirty="0" smtClean="0"/>
              <a:t>Never rely on implicit system packages</a:t>
            </a:r>
          </a:p>
          <a:p>
            <a:pPr lvl="1"/>
            <a:r>
              <a:rPr lang="en-US" dirty="0" smtClean="0"/>
              <a:t>No dropping shells!</a:t>
            </a:r>
          </a:p>
          <a:p>
            <a:pPr lvl="1"/>
            <a:r>
              <a:rPr lang="en-US" dirty="0" smtClean="0"/>
              <a:t>Bake into a container!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620380-43F7-49CC-8257-7FB02377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37212" y="3505200"/>
            <a:ext cx="5270640" cy="2919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0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3) Configuration</a:t>
            </a:r>
          </a:p>
          <a:p>
            <a:pPr lvl="1"/>
            <a:r>
              <a:rPr lang="en-US" dirty="0" err="1" smtClean="0"/>
              <a:t>Config</a:t>
            </a:r>
            <a:r>
              <a:rPr lang="en-US" dirty="0" smtClean="0"/>
              <a:t> varies across </a:t>
            </a:r>
            <a:r>
              <a:rPr lang="en-US" b="1" dirty="0" smtClean="0"/>
              <a:t>deploys</a:t>
            </a:r>
            <a:r>
              <a:rPr lang="en-US" dirty="0" smtClean="0"/>
              <a:t>, </a:t>
            </a:r>
            <a:r>
              <a:rPr lang="en-US" i="1" dirty="0" smtClean="0"/>
              <a:t>code does not</a:t>
            </a:r>
          </a:p>
          <a:p>
            <a:pPr lvl="1"/>
            <a:r>
              <a:rPr lang="en-US" i="1" dirty="0" smtClean="0"/>
              <a:t>Can the codebase be made open source </a:t>
            </a:r>
            <a:r>
              <a:rPr lang="en-US" b="1" i="1" dirty="0" smtClean="0"/>
              <a:t>right now</a:t>
            </a:r>
            <a:r>
              <a:rPr lang="en-US" i="1" dirty="0" smtClean="0"/>
              <a:t>?</a:t>
            </a:r>
          </a:p>
          <a:p>
            <a:pPr lvl="1"/>
            <a:r>
              <a:rPr lang="en-US" dirty="0" smtClean="0"/>
              <a:t>Environment variables!</a:t>
            </a:r>
          </a:p>
          <a:p>
            <a:pPr lvl="1"/>
            <a:r>
              <a:rPr lang="en-US" dirty="0" smtClean="0"/>
              <a:t>Helm is great for this … but that’s another topic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AE3C37B-1799-41DE-A271-A78D361CC5C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03812" y="4343400"/>
            <a:ext cx="1979612" cy="2062226"/>
          </a:xfrm>
          <a:prstGeom prst="rect">
            <a:avLst/>
          </a:prstGeom>
          <a:noFill/>
          <a:ln>
            <a:noFill/>
          </a:ln>
          <a:effectLst>
            <a:outerShdw dist="38184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4) Backing Services</a:t>
            </a:r>
          </a:p>
          <a:p>
            <a:pPr lvl="1"/>
            <a:r>
              <a:rPr lang="en-US" dirty="0" smtClean="0"/>
              <a:t>Treat backing services as attached resources (</a:t>
            </a:r>
            <a:r>
              <a:rPr lang="en-US" dirty="0" err="1" smtClean="0"/>
              <a:t>db</a:t>
            </a:r>
            <a:r>
              <a:rPr lang="en-US" dirty="0" smtClean="0"/>
              <a:t>, event frameworks, mail services,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 distinction between local &amp; third party services</a:t>
            </a:r>
          </a:p>
          <a:p>
            <a:pPr lvl="2"/>
            <a:r>
              <a:rPr lang="en-US" dirty="0" smtClean="0"/>
              <a:t>Expect to interface with external services at a simple URL </a:t>
            </a:r>
          </a:p>
          <a:p>
            <a:pPr lvl="3"/>
            <a:r>
              <a:rPr lang="en-US" dirty="0" err="1" smtClean="0"/>
              <a:t>memcache.default.svc.cluster.local</a:t>
            </a:r>
            <a:endParaRPr lang="en-US" dirty="0" smtClean="0"/>
          </a:p>
          <a:p>
            <a:pPr lvl="3"/>
            <a:r>
              <a:rPr lang="en-US" dirty="0" err="1" smtClean="0"/>
              <a:t>memcache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DC18905-3612-4939-9763-920C96BD1A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61012" y="4191000"/>
            <a:ext cx="2692320" cy="201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52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80" y="1484883"/>
            <a:ext cx="10764464" cy="5060211"/>
          </a:xfrm>
        </p:spPr>
        <p:txBody>
          <a:bodyPr/>
          <a:lstStyle/>
          <a:p>
            <a:r>
              <a:rPr lang="en-US" dirty="0" smtClean="0"/>
              <a:t>5) </a:t>
            </a:r>
            <a:r>
              <a:rPr lang="en-US" dirty="0" err="1" smtClean="0"/>
              <a:t>Buid</a:t>
            </a:r>
            <a:r>
              <a:rPr lang="en-US" dirty="0" smtClean="0"/>
              <a:t>/Release/Run</a:t>
            </a:r>
          </a:p>
          <a:p>
            <a:pPr lvl="1"/>
            <a:r>
              <a:rPr lang="en-US" dirty="0" smtClean="0"/>
              <a:t>Strictly separated build/release/run stages</a:t>
            </a:r>
          </a:p>
          <a:p>
            <a:pPr lvl="2"/>
            <a:r>
              <a:rPr lang="en-US" dirty="0" smtClean="0"/>
              <a:t>Build: transform </a:t>
            </a:r>
            <a:r>
              <a:rPr lang="en-US" i="1" dirty="0" smtClean="0"/>
              <a:t>code</a:t>
            </a:r>
            <a:r>
              <a:rPr lang="en-US" dirty="0" smtClean="0"/>
              <a:t> into a </a:t>
            </a:r>
            <a:r>
              <a:rPr lang="en-US" i="1" dirty="0" smtClean="0"/>
              <a:t>build</a:t>
            </a:r>
            <a:r>
              <a:rPr lang="en-US" dirty="0" smtClean="0"/>
              <a:t> (e.g. </a:t>
            </a:r>
            <a:r>
              <a:rPr lang="en-US" i="1" dirty="0" smtClean="0"/>
              <a:t>image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Release: combine the </a:t>
            </a:r>
            <a:r>
              <a:rPr lang="en-US" i="1" dirty="0" smtClean="0"/>
              <a:t>build</a:t>
            </a:r>
            <a:r>
              <a:rPr lang="en-US" dirty="0" smtClean="0"/>
              <a:t> and </a:t>
            </a:r>
            <a:r>
              <a:rPr lang="en-US" i="1" dirty="0" err="1" smtClean="0"/>
              <a:t>config</a:t>
            </a:r>
            <a:r>
              <a:rPr lang="en-US" dirty="0" smtClean="0"/>
              <a:t> into a </a:t>
            </a:r>
            <a:r>
              <a:rPr lang="en-US" i="1" dirty="0" smtClean="0"/>
              <a:t>release</a:t>
            </a:r>
            <a:r>
              <a:rPr lang="en-US" dirty="0" smtClean="0"/>
              <a:t> (e.g. map </a:t>
            </a:r>
            <a:r>
              <a:rPr lang="en-US" i="1" dirty="0" err="1" smtClean="0"/>
              <a:t>env</a:t>
            </a:r>
            <a:r>
              <a:rPr lang="en-US" i="1" dirty="0" smtClean="0"/>
              <a:t> </a:t>
            </a:r>
            <a:r>
              <a:rPr lang="en-US" i="1" dirty="0" err="1" smtClean="0"/>
              <a:t>vars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Run: Deploy the app into the </a:t>
            </a:r>
            <a:r>
              <a:rPr lang="en-US" i="1" dirty="0" smtClean="0"/>
              <a:t>execution environment </a:t>
            </a:r>
            <a:r>
              <a:rPr lang="en-US" dirty="0" smtClean="0"/>
              <a:t>(e.g. </a:t>
            </a:r>
            <a:r>
              <a:rPr lang="en-US" i="1" dirty="0" err="1" smtClean="0"/>
              <a:t>Kubernetes</a:t>
            </a:r>
            <a:r>
              <a:rPr lang="en-US" dirty="0" smtClean="0"/>
              <a:t>)</a:t>
            </a:r>
          </a:p>
        </p:txBody>
      </p:sp>
      <p:pic>
        <p:nvPicPr>
          <p:cNvPr id="2068" name="Picture 20" descr="mage result for fire jenkin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191000"/>
            <a:ext cx="1733300" cy="202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29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6) Process model</a:t>
            </a:r>
          </a:p>
          <a:p>
            <a:pPr lvl="1"/>
            <a:r>
              <a:rPr lang="en-US" dirty="0" smtClean="0"/>
              <a:t>App: one or more stateless processes</a:t>
            </a:r>
          </a:p>
          <a:p>
            <a:pPr lvl="1"/>
            <a:r>
              <a:rPr lang="en-US" dirty="0" smtClean="0"/>
              <a:t>Share-nothing! (use a </a:t>
            </a:r>
            <a:r>
              <a:rPr lang="en-US" dirty="0" err="1" smtClean="0"/>
              <a:t>db</a:t>
            </a:r>
            <a:r>
              <a:rPr lang="en-US" dirty="0" smtClean="0"/>
              <a:t>, block store, queue,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Crash-only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41D760-5E36-42A3-8808-C880F9DAF5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03812" y="3505200"/>
            <a:ext cx="2870160" cy="287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5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7) Port binding</a:t>
            </a:r>
          </a:p>
          <a:p>
            <a:pPr lvl="1"/>
            <a:r>
              <a:rPr lang="en-US" dirty="0" smtClean="0"/>
              <a:t>Export services via </a:t>
            </a:r>
            <a:r>
              <a:rPr lang="en-US" i="1" dirty="0" smtClean="0"/>
              <a:t>port binding</a:t>
            </a:r>
          </a:p>
          <a:p>
            <a:pPr lvl="1"/>
            <a:r>
              <a:rPr lang="en-US" dirty="0" smtClean="0"/>
              <a:t>If </a:t>
            </a:r>
            <a:r>
              <a:rPr lang="en-US" b="1" dirty="0" smtClean="0"/>
              <a:t>backing services</a:t>
            </a:r>
            <a:r>
              <a:rPr lang="en-US" dirty="0" smtClean="0"/>
              <a:t> = interfacing w/ external services at simple URLs, then </a:t>
            </a:r>
            <a:r>
              <a:rPr lang="en-US" b="1" dirty="0" smtClean="0"/>
              <a:t>port binding</a:t>
            </a:r>
            <a:r>
              <a:rPr lang="en-US" dirty="0" smtClean="0"/>
              <a:t> = providing simple URLs to be interfaced with</a:t>
            </a:r>
          </a:p>
          <a:p>
            <a:pPr lvl="1"/>
            <a:r>
              <a:rPr lang="en-US" b="1" dirty="0" err="1" smtClean="0"/>
              <a:t>dockerfile</a:t>
            </a:r>
            <a:r>
              <a:rPr lang="en-US" b="1" dirty="0" smtClean="0"/>
              <a:t> expose </a:t>
            </a:r>
          </a:p>
          <a:p>
            <a:pPr lvl="1"/>
            <a:r>
              <a:rPr lang="en-US" b="1" dirty="0" smtClean="0"/>
              <a:t>k8s spec ports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C80874E-E8FE-4F8C-B65F-BBB52374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08812" y="4038600"/>
            <a:ext cx="2552520" cy="2075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9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 err="1"/>
              <a:t>Marcial</a:t>
            </a:r>
            <a:r>
              <a:rPr lang="en-US" dirty="0"/>
              <a:t> White</a:t>
            </a:r>
          </a:p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Senior Engineer @ Return Path, Inc.</a:t>
            </a:r>
          </a:p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 smtClean="0"/>
              <a:t>Five+ </a:t>
            </a:r>
            <a:r>
              <a:rPr lang="en-US" dirty="0"/>
              <a:t>k8s clusters (2 datacenter/3 AWS)</a:t>
            </a:r>
          </a:p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This </a:t>
            </a:r>
            <a:r>
              <a:rPr lang="en-US" dirty="0" err="1"/>
              <a:t>koolaide</a:t>
            </a:r>
            <a:r>
              <a:rPr lang="en-US" dirty="0"/>
              <a:t> is delicious!</a:t>
            </a:r>
          </a:p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Mind the compendium!</a:t>
            </a:r>
          </a:p>
          <a:p>
            <a:endParaRPr lang="en-US" dirty="0"/>
          </a:p>
        </p:txBody>
      </p:sp>
      <p:pic>
        <p:nvPicPr>
          <p:cNvPr id="4" name="Picture 5" descr="k8s.png">
            <a:extLst>
              <a:ext uri="{FF2B5EF4-FFF2-40B4-BE49-F238E27FC236}">
                <a16:creationId xmlns:a16="http://schemas.microsoft.com/office/drawing/2014/main" xmlns="" id="{F9D7F713-BDF6-468C-815F-E6AFA4785C9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475532" y="4248867"/>
            <a:ext cx="27306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 descr="sofreelogo.jpg">
            <a:extLst>
              <a:ext uri="{FF2B5EF4-FFF2-40B4-BE49-F238E27FC236}">
                <a16:creationId xmlns:a16="http://schemas.microsoft.com/office/drawing/2014/main" xmlns="" id="{630795A2-C4D0-4CF1-A50A-E0C108FF814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28863" y="3962400"/>
            <a:ext cx="1505160" cy="2273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9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8) Concurrency</a:t>
            </a:r>
          </a:p>
          <a:p>
            <a:pPr lvl="1"/>
            <a:r>
              <a:rPr lang="en-US" dirty="0" smtClean="0"/>
              <a:t>Scale out via the </a:t>
            </a:r>
            <a:r>
              <a:rPr lang="en-US" b="1" dirty="0" smtClean="0"/>
              <a:t>process model</a:t>
            </a:r>
          </a:p>
          <a:p>
            <a:pPr lvl="1"/>
            <a:r>
              <a:rPr lang="en-US" b="1" dirty="0" smtClean="0"/>
              <a:t>Stateless! Share-nothing! Crash-only!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D11951A-3D31-4FB1-BCCF-07062C60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60812" y="3429000"/>
            <a:ext cx="4775040" cy="2816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4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9) Disposability</a:t>
            </a:r>
          </a:p>
          <a:p>
            <a:pPr lvl="1"/>
            <a:r>
              <a:rPr lang="en-US" dirty="0" smtClean="0"/>
              <a:t>Maximize robustness w/ fast startup and graceful shutdown</a:t>
            </a:r>
          </a:p>
          <a:p>
            <a:pPr lvl="1"/>
            <a:r>
              <a:rPr lang="en-US" dirty="0" smtClean="0"/>
              <a:t>CRASH-ONLY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B528996E-40A5-4009-A47E-DE0C3EA74D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570412" y="2819400"/>
            <a:ext cx="4540079" cy="344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5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10) Dev/Prod parity</a:t>
            </a:r>
          </a:p>
          <a:p>
            <a:pPr lvl="1"/>
            <a:r>
              <a:rPr lang="en-US" dirty="0" smtClean="0"/>
              <a:t>All </a:t>
            </a:r>
            <a:r>
              <a:rPr lang="en-US" dirty="0" err="1" smtClean="0"/>
              <a:t>envs</a:t>
            </a:r>
            <a:r>
              <a:rPr lang="en-US" dirty="0" smtClean="0"/>
              <a:t> should be as similar as possible</a:t>
            </a:r>
          </a:p>
          <a:p>
            <a:pPr lvl="1"/>
            <a:r>
              <a:rPr lang="en-US" dirty="0" smtClean="0"/>
              <a:t>Easy continuous delivery</a:t>
            </a:r>
          </a:p>
          <a:p>
            <a:pPr lvl="1"/>
            <a:r>
              <a:rPr lang="en-US" dirty="0" smtClean="0"/>
              <a:t>Backing service names should be the same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CBB142-EE3A-4B64-B539-7AB15D83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189412" y="3962400"/>
            <a:ext cx="3156387" cy="2367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2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11) Logs</a:t>
            </a:r>
          </a:p>
          <a:p>
            <a:pPr lvl="1"/>
            <a:r>
              <a:rPr lang="en-US" dirty="0" smtClean="0"/>
              <a:t>Event streams</a:t>
            </a:r>
          </a:p>
          <a:p>
            <a:pPr lvl="1"/>
            <a:r>
              <a:rPr lang="en-US" dirty="0" smtClean="0"/>
              <a:t>Easy as ABC: Always Be …. logging to </a:t>
            </a:r>
            <a:r>
              <a:rPr lang="en-US" dirty="0" err="1" smtClean="0"/>
              <a:t>stdout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</a:t>
            </a:r>
          </a:p>
          <a:p>
            <a:pPr lvl="1"/>
            <a:r>
              <a:rPr lang="en-US" dirty="0" err="1" smtClean="0">
                <a:sym typeface="Wingdings"/>
              </a:rPr>
              <a:t>Splunk</a:t>
            </a:r>
            <a:r>
              <a:rPr lang="en-US" dirty="0" smtClean="0">
                <a:sym typeface="Wingdings"/>
              </a:rPr>
              <a:t>/ELK/</a:t>
            </a:r>
            <a:r>
              <a:rPr lang="en-US" dirty="0" err="1" smtClean="0">
                <a:sym typeface="Wingdings"/>
              </a:rPr>
              <a:t>Scalyr</a:t>
            </a:r>
            <a:r>
              <a:rPr lang="en-US" dirty="0" smtClean="0">
                <a:sym typeface="Wingdings"/>
              </a:rPr>
              <a:t>, etc…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5EC39950-B756-4EB0-B9D2-C6B44762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46812" y="3429000"/>
            <a:ext cx="3832439" cy="2790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87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12) Admin tasks are one-off processes</a:t>
            </a:r>
          </a:p>
          <a:p>
            <a:pPr lvl="1"/>
            <a:r>
              <a:rPr lang="en-US" dirty="0" smtClean="0"/>
              <a:t>Use the same dependency isolation techniques</a:t>
            </a:r>
          </a:p>
          <a:p>
            <a:pPr lvl="1"/>
            <a:r>
              <a:rPr lang="en-US" dirty="0" smtClean="0"/>
              <a:t>Don’t run pods just for admin tasks!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E6678EC-4B01-43FC-A085-C1AF7363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494212" y="3352800"/>
            <a:ext cx="2895600" cy="28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9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Container Runtimes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Rkt</a:t>
            </a:r>
            <a:endParaRPr lang="en-US" dirty="0" smtClean="0"/>
          </a:p>
          <a:p>
            <a:r>
              <a:rPr lang="en-US" dirty="0" err="1" smtClean="0"/>
              <a:t>Containerd</a:t>
            </a:r>
            <a:r>
              <a:rPr lang="en-US" dirty="0" smtClean="0"/>
              <a:t> + </a:t>
            </a:r>
            <a:r>
              <a:rPr lang="en-US" dirty="0" err="1" smtClean="0"/>
              <a:t>runc</a:t>
            </a:r>
            <a:endParaRPr lang="en-US" dirty="0" smtClean="0"/>
          </a:p>
          <a:p>
            <a:r>
              <a:rPr lang="en-US" dirty="0" smtClean="0"/>
              <a:t>LXC + LXD</a:t>
            </a:r>
          </a:p>
          <a:p>
            <a:r>
              <a:rPr lang="en-US" dirty="0" smtClean="0"/>
              <a:t>The list goes on …</a:t>
            </a:r>
          </a:p>
        </p:txBody>
      </p:sp>
    </p:spTree>
    <p:extLst>
      <p:ext uri="{BB962C8B-B14F-4D97-AF65-F5344CB8AC3E}">
        <p14:creationId xmlns:p14="http://schemas.microsoft.com/office/powerpoint/2010/main" val="13104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2017, </a:t>
            </a:r>
            <a:r>
              <a:rPr lang="en-US" b="1" dirty="0" err="1" smtClean="0"/>
              <a:t>Docker</a:t>
            </a:r>
            <a:r>
              <a:rPr lang="en-US" dirty="0" smtClean="0"/>
              <a:t> (the company) decided to differentiate </a:t>
            </a:r>
            <a:r>
              <a:rPr lang="en-US" b="1" dirty="0" err="1" smtClean="0"/>
              <a:t>Docker</a:t>
            </a:r>
            <a:r>
              <a:rPr lang="en-US" dirty="0" smtClean="0"/>
              <a:t> (the commercial software products CE &amp; EE) from </a:t>
            </a:r>
            <a:r>
              <a:rPr lang="en-US" b="1" dirty="0" err="1" smtClean="0"/>
              <a:t>Docker</a:t>
            </a:r>
            <a:r>
              <a:rPr lang="en-US" dirty="0" smtClean="0"/>
              <a:t> (the open source project, now </a:t>
            </a:r>
            <a:r>
              <a:rPr lang="en-US" b="1" dirty="0" smtClean="0"/>
              <a:t>Moby</a:t>
            </a:r>
            <a:r>
              <a:rPr lang="en-US" dirty="0" smtClean="0"/>
              <a:t>)</a:t>
            </a:r>
          </a:p>
          <a:p>
            <a:r>
              <a:rPr lang="en-US" dirty="0" smtClean="0"/>
              <a:t>Versions went from 1.12.x -&gt; 17.x -&gt; 18.x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-edge &amp; k8s bundling</a:t>
            </a:r>
          </a:p>
          <a:p>
            <a:r>
              <a:rPr lang="en-US" dirty="0" err="1" smtClean="0"/>
              <a:t>Minikube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99E01F-2355-4B16-BFF0-38627C2B78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503612" y="349989"/>
            <a:ext cx="7973032" cy="6238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9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Image</a:t>
            </a:r>
          </a:p>
          <a:p>
            <a:pPr lvl="1"/>
            <a:r>
              <a:rPr lang="en-US" dirty="0" smtClean="0"/>
              <a:t>Lightweight, standalone executable package </a:t>
            </a:r>
          </a:p>
          <a:p>
            <a:pPr lvl="1"/>
            <a:r>
              <a:rPr lang="en-US" dirty="0" smtClean="0"/>
              <a:t>Everything necessary to run a piece of software</a:t>
            </a:r>
          </a:p>
          <a:p>
            <a:pPr lvl="2"/>
            <a:r>
              <a:rPr lang="en-US" dirty="0" smtClean="0"/>
              <a:t>Code, runtime, libraries, </a:t>
            </a:r>
            <a:r>
              <a:rPr lang="en-US" dirty="0" err="1" smtClean="0"/>
              <a:t>env</a:t>
            </a:r>
            <a:r>
              <a:rPr lang="en-US" dirty="0" smtClean="0"/>
              <a:t> </a:t>
            </a:r>
            <a:r>
              <a:rPr lang="en-US" dirty="0" err="1" smtClean="0"/>
              <a:t>vars</a:t>
            </a:r>
            <a:r>
              <a:rPr lang="en-US" dirty="0" smtClean="0"/>
              <a:t>, </a:t>
            </a:r>
            <a:r>
              <a:rPr lang="en-US" dirty="0" err="1" smtClean="0"/>
              <a:t>configs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b="1" dirty="0" smtClean="0"/>
              <a:t>Build</a:t>
            </a:r>
            <a:r>
              <a:rPr lang="en-US" dirty="0" smtClean="0"/>
              <a:t> an </a:t>
            </a:r>
            <a:r>
              <a:rPr lang="en-US" b="1" dirty="0" smtClean="0"/>
              <a:t>image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build –t </a:t>
            </a:r>
            <a:r>
              <a:rPr lang="en-US" dirty="0" err="1" smtClean="0"/>
              <a:t>myrepo</a:t>
            </a:r>
            <a:r>
              <a:rPr lang="en-US" dirty="0" smtClean="0"/>
              <a:t>/</a:t>
            </a:r>
            <a:r>
              <a:rPr lang="en-US" dirty="0" err="1" smtClean="0"/>
              <a:t>mycontainer:mytag</a:t>
            </a:r>
            <a:r>
              <a:rPr lang="en-US" dirty="0" smtClean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4015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runtime instance </a:t>
            </a:r>
            <a:r>
              <a:rPr lang="en-US" dirty="0" smtClean="0"/>
              <a:t>of an </a:t>
            </a:r>
            <a:r>
              <a:rPr lang="en-US" b="1" dirty="0" smtClean="0"/>
              <a:t>image</a:t>
            </a:r>
          </a:p>
          <a:p>
            <a:pPr lvl="1"/>
            <a:r>
              <a:rPr lang="en-US" dirty="0" smtClean="0"/>
              <a:t>Runs completely isolated from host </a:t>
            </a:r>
            <a:r>
              <a:rPr lang="en-US" dirty="0" err="1" smtClean="0"/>
              <a:t>env</a:t>
            </a:r>
            <a:r>
              <a:rPr lang="en-US" dirty="0" smtClean="0"/>
              <a:t> by default</a:t>
            </a:r>
          </a:p>
          <a:p>
            <a:pPr lvl="1"/>
            <a:r>
              <a:rPr lang="en-US" dirty="0" smtClean="0"/>
              <a:t>Accesses host files, ports, </a:t>
            </a:r>
            <a:r>
              <a:rPr lang="en-US" dirty="0" err="1" smtClean="0"/>
              <a:t>etc</a:t>
            </a:r>
            <a:r>
              <a:rPr lang="en-US" dirty="0" smtClean="0"/>
              <a:t> only when configured</a:t>
            </a:r>
          </a:p>
          <a:p>
            <a:r>
              <a:rPr lang="en-US" b="1" dirty="0" smtClean="0"/>
              <a:t>Run</a:t>
            </a:r>
            <a:r>
              <a:rPr lang="en-US" dirty="0" smtClean="0"/>
              <a:t> a </a:t>
            </a:r>
            <a:r>
              <a:rPr lang="en-US" b="1" dirty="0" smtClean="0"/>
              <a:t>container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run --</a:t>
            </a:r>
            <a:r>
              <a:rPr lang="en-US" dirty="0" err="1" smtClean="0"/>
              <a:t>rm</a:t>
            </a:r>
            <a:r>
              <a:rPr lang="en-US" dirty="0" smtClean="0"/>
              <a:t> --it </a:t>
            </a:r>
            <a:r>
              <a:rPr lang="en-US" dirty="0" err="1" smtClean="0"/>
              <a:t>myrepo</a:t>
            </a:r>
            <a:r>
              <a:rPr lang="en-US" dirty="0" smtClean="0"/>
              <a:t>/</a:t>
            </a:r>
            <a:r>
              <a:rPr lang="en-US" dirty="0" err="1" smtClean="0"/>
              <a:t>mycontainer:mytag</a:t>
            </a:r>
            <a:r>
              <a:rPr lang="en-US" dirty="0" smtClean="0"/>
              <a:t> 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own adventure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Ubuntu 18 w/ Budgie VM provided</a:t>
            </a:r>
          </a:p>
          <a:p>
            <a:pPr lvl="1"/>
            <a:r>
              <a:rPr lang="en-US" dirty="0" smtClean="0"/>
              <a:t>All tools pre-installed</a:t>
            </a:r>
          </a:p>
          <a:p>
            <a:pPr lvl="1"/>
            <a:r>
              <a:rPr lang="en-US" dirty="0" smtClean="0"/>
              <a:t>You’ll still have to configure them</a:t>
            </a:r>
          </a:p>
          <a:p>
            <a:r>
              <a:rPr lang="en-US" dirty="0" smtClean="0"/>
              <a:t>Install yourself </a:t>
            </a:r>
          </a:p>
          <a:p>
            <a:pPr lvl="1"/>
            <a:r>
              <a:rPr lang="en-US" dirty="0" smtClean="0"/>
              <a:t>All instructions + links to info in the compendium</a:t>
            </a:r>
          </a:p>
          <a:p>
            <a:pPr lvl="1"/>
            <a:r>
              <a:rPr lang="en-US" dirty="0" smtClean="0"/>
              <a:t>Tested in </a:t>
            </a:r>
            <a:r>
              <a:rPr lang="en-US" dirty="0" err="1" smtClean="0"/>
              <a:t>MacOS</a:t>
            </a:r>
            <a:r>
              <a:rPr lang="en-US" dirty="0" smtClean="0"/>
              <a:t>, Linux</a:t>
            </a:r>
          </a:p>
          <a:p>
            <a:pPr lvl="1"/>
            <a:r>
              <a:rPr lang="en-US" dirty="0" smtClean="0"/>
              <a:t>Not all accounts are necessary – use my images if you don’t want to build them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Engine is a client-server app </a:t>
            </a:r>
          </a:p>
          <a:p>
            <a:pPr lvl="1"/>
            <a:r>
              <a:rPr lang="en-US" dirty="0" smtClean="0"/>
              <a:t>A server, daemon process (</a:t>
            </a:r>
            <a:r>
              <a:rPr lang="en-US" dirty="0" err="1" smtClean="0"/>
              <a:t>dockerd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REST API to communicate w/ daemon</a:t>
            </a:r>
          </a:p>
          <a:p>
            <a:pPr lvl="1"/>
            <a:r>
              <a:rPr lang="en-US" dirty="0" smtClean="0"/>
              <a:t>A CLI client (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Bridged networking by default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3C2862D-7677-45E7-923C-B863C45089F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389812" y="3200400"/>
            <a:ext cx="3276720" cy="322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9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Lab!</a:t>
            </a:r>
            <a:endParaRPr lang="en-US" dirty="0"/>
          </a:p>
        </p:txBody>
      </p:sp>
      <p:pic>
        <p:nvPicPr>
          <p:cNvPr id="4" name="Picture 3" descr="dockerlab.png">
            <a:extLst>
              <a:ext uri="{FF2B5EF4-FFF2-40B4-BE49-F238E27FC236}">
                <a16:creationId xmlns:a16="http://schemas.microsoft.com/office/drawing/2014/main" xmlns="" id="{86A9DA7C-7FC5-447B-91CF-7CC2D1A1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89212" y="1492989"/>
            <a:ext cx="6865920" cy="518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3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Lab Retro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D647A9A-1682-4CB1-A5B2-8314488B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894012" y="1492989"/>
            <a:ext cx="6781800" cy="5022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6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80" y="1516180"/>
            <a:ext cx="10764464" cy="5060211"/>
          </a:xfrm>
        </p:spPr>
        <p:txBody>
          <a:bodyPr/>
          <a:lstStyle/>
          <a:p>
            <a:r>
              <a:rPr lang="en-US" dirty="0" smtClean="0"/>
              <a:t>In it’s most simple form, a K8s cluster consists of two types of resources:</a:t>
            </a:r>
          </a:p>
          <a:p>
            <a:pPr lvl="1"/>
            <a:r>
              <a:rPr lang="en-US" dirty="0" smtClean="0"/>
              <a:t>Masters coordinate the cluster and their workloads</a:t>
            </a:r>
          </a:p>
          <a:p>
            <a:pPr lvl="2"/>
            <a:r>
              <a:rPr lang="en-US" dirty="0" smtClean="0"/>
              <a:t>Also provides the </a:t>
            </a:r>
            <a:r>
              <a:rPr lang="en-US" b="1" dirty="0" err="1" smtClean="0"/>
              <a:t>apiserver</a:t>
            </a:r>
            <a:endParaRPr lang="en-US" b="1" dirty="0" smtClean="0"/>
          </a:p>
          <a:p>
            <a:pPr lvl="1"/>
            <a:r>
              <a:rPr lang="en-US" dirty="0" smtClean="0"/>
              <a:t>Workers (nodes) provide compute for the workloads</a:t>
            </a:r>
          </a:p>
          <a:p>
            <a:pPr lvl="2"/>
            <a:r>
              <a:rPr lang="en-US" dirty="0" smtClean="0"/>
              <a:t>Uses an agent – the </a:t>
            </a:r>
            <a:r>
              <a:rPr lang="en-US" b="1" dirty="0" err="1" smtClean="0"/>
              <a:t>kubelet</a:t>
            </a:r>
            <a:r>
              <a:rPr lang="en-US" dirty="0" smtClean="0"/>
              <a:t> to communicate w/ masters via API</a:t>
            </a:r>
          </a:p>
          <a:p>
            <a:pPr lvl="2"/>
            <a:r>
              <a:rPr lang="en-US" dirty="0" smtClean="0"/>
              <a:t>Runs a container runtime, like </a:t>
            </a:r>
            <a:r>
              <a:rPr lang="en-US" dirty="0" err="1" smtClean="0"/>
              <a:t>docker</a:t>
            </a:r>
            <a:r>
              <a:rPr lang="en-US" dirty="0" smtClean="0"/>
              <a:t>, </a:t>
            </a:r>
            <a:r>
              <a:rPr lang="en-US" dirty="0" err="1" smtClean="0"/>
              <a:t>rkt</a:t>
            </a:r>
            <a:r>
              <a:rPr lang="en-US" dirty="0" smtClean="0"/>
              <a:t>, </a:t>
            </a:r>
            <a:r>
              <a:rPr lang="en-US" dirty="0" err="1" smtClean="0"/>
              <a:t>containerd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r>
              <a:rPr lang="en-US" dirty="0" smtClean="0"/>
              <a:t>Extra credit: key/value store</a:t>
            </a:r>
          </a:p>
          <a:p>
            <a:pPr lvl="2"/>
            <a:r>
              <a:rPr lang="en-US" dirty="0" smtClean="0"/>
              <a:t>Kops will configure this to run on the masters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0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Networking layers</a:t>
            </a:r>
          </a:p>
          <a:p>
            <a:pPr lvl="1"/>
            <a:r>
              <a:rPr lang="en-US" dirty="0" smtClean="0"/>
              <a:t>Host local networking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runtime networking, on a host</a:t>
            </a:r>
          </a:p>
          <a:p>
            <a:pPr lvl="1"/>
            <a:r>
              <a:rPr lang="en-US" dirty="0" smtClean="0"/>
              <a:t>Cluster networking overlay for </a:t>
            </a:r>
            <a:r>
              <a:rPr lang="en-US" dirty="0" err="1" smtClean="0"/>
              <a:t>docker</a:t>
            </a:r>
            <a:r>
              <a:rPr lang="en-US" dirty="0" smtClean="0"/>
              <a:t>-to-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WeaveNet</a:t>
            </a:r>
            <a:endParaRPr lang="en-US" dirty="0" smtClean="0"/>
          </a:p>
          <a:p>
            <a:pPr lvl="1"/>
            <a:r>
              <a:rPr lang="en-US" dirty="0" smtClean="0"/>
              <a:t>Kops supports many overlays, we’ll use Weave</a:t>
            </a:r>
          </a:p>
          <a:p>
            <a:pPr lvl="1"/>
            <a:r>
              <a:rPr lang="en-US" dirty="0" smtClean="0"/>
              <a:t>A virtual </a:t>
            </a:r>
            <a:r>
              <a:rPr lang="en-US" dirty="0"/>
              <a:t>network </a:t>
            </a:r>
            <a:r>
              <a:rPr lang="en-US" dirty="0" smtClean="0"/>
              <a:t>connecting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containers across multiple </a:t>
            </a:r>
            <a:r>
              <a:rPr lang="en-US" dirty="0" smtClean="0"/>
              <a:t>hosts, enabling automatic </a:t>
            </a:r>
            <a:r>
              <a:rPr lang="en-US" dirty="0"/>
              <a:t>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four networking problems</a:t>
            </a:r>
          </a:p>
          <a:p>
            <a:pPr lvl="1"/>
            <a:r>
              <a:rPr lang="en-US" dirty="0" smtClean="0"/>
              <a:t>Highly coupled container-to-container</a:t>
            </a:r>
          </a:p>
          <a:p>
            <a:pPr lvl="2"/>
            <a:r>
              <a:rPr lang="en-US" dirty="0" smtClean="0"/>
              <a:t>Containers within pods see each other via </a:t>
            </a:r>
            <a:r>
              <a:rPr lang="en-US" b="1" dirty="0" err="1" smtClean="0"/>
              <a:t>localhost</a:t>
            </a:r>
            <a:endParaRPr lang="en-US" b="1" dirty="0" smtClean="0"/>
          </a:p>
          <a:p>
            <a:pPr lvl="1"/>
            <a:r>
              <a:rPr lang="en-US" dirty="0" smtClean="0"/>
              <a:t>Pod-to-Pod</a:t>
            </a:r>
          </a:p>
          <a:p>
            <a:pPr lvl="2"/>
            <a:r>
              <a:rPr lang="en-US" dirty="0" smtClean="0"/>
              <a:t>Names from </a:t>
            </a:r>
            <a:r>
              <a:rPr lang="en-US" b="1" dirty="0" err="1" smtClean="0"/>
              <a:t>KubeDNS</a:t>
            </a:r>
            <a:r>
              <a:rPr lang="en-US" dirty="0" smtClean="0"/>
              <a:t>, addresses via </a:t>
            </a:r>
            <a:r>
              <a:rPr lang="en-US" b="1" dirty="0" smtClean="0"/>
              <a:t>Overlay</a:t>
            </a:r>
          </a:p>
          <a:p>
            <a:pPr lvl="1"/>
            <a:r>
              <a:rPr lang="en-US" dirty="0" smtClean="0"/>
              <a:t>Pod-to-Service</a:t>
            </a:r>
          </a:p>
          <a:p>
            <a:pPr lvl="2"/>
            <a:r>
              <a:rPr lang="en-US" dirty="0"/>
              <a:t>Names from </a:t>
            </a:r>
            <a:r>
              <a:rPr lang="en-US" b="1" dirty="0" err="1"/>
              <a:t>KubeDNS</a:t>
            </a:r>
            <a:r>
              <a:rPr lang="en-US" dirty="0"/>
              <a:t>, addresses via </a:t>
            </a:r>
            <a:r>
              <a:rPr lang="en-US" b="1" dirty="0" smtClean="0"/>
              <a:t>Overlay</a:t>
            </a:r>
          </a:p>
          <a:p>
            <a:pPr lvl="1"/>
            <a:r>
              <a:rPr lang="en-US" dirty="0" smtClean="0"/>
              <a:t>External-to-Service</a:t>
            </a:r>
          </a:p>
          <a:p>
            <a:pPr lvl="2"/>
            <a:r>
              <a:rPr lang="en-US" dirty="0" smtClean="0"/>
              <a:t>Via the K8s </a:t>
            </a:r>
            <a:r>
              <a:rPr lang="en-US" b="1" dirty="0" smtClean="0"/>
              <a:t>Services </a:t>
            </a:r>
            <a:r>
              <a:rPr lang="en-US" dirty="0" smtClean="0"/>
              <a:t>object</a:t>
            </a:r>
            <a:endParaRPr lang="en-US" b="1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k8s approach to the four problems: </a:t>
            </a:r>
          </a:p>
          <a:p>
            <a:pPr lvl="1"/>
            <a:r>
              <a:rPr lang="en-US" dirty="0" smtClean="0"/>
              <a:t>Container-to-container without NAT</a:t>
            </a:r>
          </a:p>
          <a:p>
            <a:pPr lvl="1"/>
            <a:r>
              <a:rPr lang="en-US" dirty="0" smtClean="0"/>
              <a:t>Node-to-container without NAT</a:t>
            </a:r>
          </a:p>
          <a:p>
            <a:pPr lvl="1"/>
            <a:r>
              <a:rPr lang="en-US" dirty="0" smtClean="0"/>
              <a:t>IP a container sees itself is the same as others see it</a:t>
            </a:r>
          </a:p>
          <a:p>
            <a:pPr lvl="1"/>
            <a:r>
              <a:rPr lang="en-US" dirty="0" smtClean="0"/>
              <a:t>Services expose internally by default</a:t>
            </a:r>
          </a:p>
          <a:p>
            <a:pPr lvl="2"/>
            <a:r>
              <a:rPr lang="en-US" dirty="0" smtClean="0"/>
              <a:t>“default deny” </a:t>
            </a:r>
          </a:p>
          <a:p>
            <a:pPr lvl="1"/>
            <a:r>
              <a:rPr lang="en-US" dirty="0" smtClean="0"/>
              <a:t>CNI</a:t>
            </a:r>
          </a:p>
          <a:p>
            <a:pPr lvl="2"/>
            <a:r>
              <a:rPr lang="en-US" dirty="0" smtClean="0"/>
              <a:t>Many overlay providers: Weave, Flannel, Calico,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deploy into K8s, apply a configuration script (in </a:t>
            </a:r>
            <a:r>
              <a:rPr lang="en-US" dirty="0" err="1" smtClean="0"/>
              <a:t>yaml</a:t>
            </a:r>
            <a:r>
              <a:rPr lang="en-US" dirty="0" smtClean="0"/>
              <a:t>) that describes a resource</a:t>
            </a:r>
          </a:p>
          <a:p>
            <a:r>
              <a:rPr lang="en-US" dirty="0" smtClean="0"/>
              <a:t>This notifies the master that an object needs to be scheduled on a node</a:t>
            </a:r>
          </a:p>
          <a:p>
            <a:r>
              <a:rPr lang="en-US" dirty="0" smtClean="0"/>
              <a:t>Interface with the system through the API, or write your own!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 (aka Objects) are persistent</a:t>
            </a:r>
          </a:p>
          <a:p>
            <a:pPr lvl="1"/>
            <a:r>
              <a:rPr lang="en-US" dirty="0" smtClean="0"/>
              <a:t>Describe the containerized workloads</a:t>
            </a:r>
          </a:p>
          <a:p>
            <a:pPr lvl="1"/>
            <a:r>
              <a:rPr lang="en-US" dirty="0" smtClean="0"/>
              <a:t>Resource requirements &amp; limits</a:t>
            </a:r>
          </a:p>
          <a:p>
            <a:pPr lvl="1"/>
            <a:r>
              <a:rPr lang="en-US" dirty="0" smtClean="0"/>
              <a:t>Policies around behavior (restart, replicas,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K8s uses them to represent the cluster states</a:t>
            </a:r>
          </a:p>
          <a:p>
            <a:pPr lvl="1"/>
            <a:r>
              <a:rPr lang="en-US" dirty="0" smtClean="0"/>
              <a:t>Desired vs. Current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Kubernetes</a:t>
            </a:r>
            <a:r>
              <a:rPr lang="en-US" dirty="0" smtClean="0"/>
              <a:t> objects are “records of intent”</a:t>
            </a:r>
          </a:p>
        </p:txBody>
      </p:sp>
      <p:pic>
        <p:nvPicPr>
          <p:cNvPr id="4" name="Picture 3" descr="bw-mind-blown.png">
            <a:extLst>
              <a:ext uri="{FF2B5EF4-FFF2-40B4-BE49-F238E27FC236}">
                <a16:creationId xmlns:a16="http://schemas.microsoft.com/office/drawing/2014/main" xmlns="" id="{63906BE6-2B22-43E4-B83A-0F85C1CC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77462" y="2526915"/>
            <a:ext cx="1905120" cy="33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82582" y="2438399"/>
            <a:ext cx="8617230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By creating an object you’re telling </a:t>
            </a:r>
            <a:r>
              <a:rPr lang="en-US" sz="3200" dirty="0" err="1"/>
              <a:t>Kubernetes</a:t>
            </a:r>
            <a:r>
              <a:rPr lang="en-US" sz="3200" dirty="0"/>
              <a:t> what you want your workload to look like; this is your cluster’s </a:t>
            </a:r>
            <a:r>
              <a:rPr lang="en-US" sz="3200" b="1" dirty="0"/>
              <a:t>desired state</a:t>
            </a:r>
          </a:p>
          <a:p>
            <a:endParaRPr lang="en-US" sz="3200" dirty="0" smtClean="0"/>
          </a:p>
          <a:p>
            <a:r>
              <a:rPr lang="en-US" sz="3200" dirty="0" smtClean="0"/>
              <a:t>Once you create the object, the </a:t>
            </a:r>
            <a:r>
              <a:rPr lang="en-US" sz="3200" dirty="0" err="1" smtClean="0"/>
              <a:t>Kubernetes</a:t>
            </a:r>
            <a:r>
              <a:rPr lang="en-US" sz="3200" dirty="0" smtClean="0"/>
              <a:t> system will continuously work to ensure the object exists in the </a:t>
            </a:r>
            <a:r>
              <a:rPr lang="en-US" sz="3200" b="1" dirty="0" smtClean="0"/>
              <a:t>current state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21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Kuberwhaties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5400" b="1" dirty="0" err="1"/>
              <a:t>Kubernetes</a:t>
            </a:r>
            <a:r>
              <a:rPr lang="en-US" dirty="0"/>
              <a:t> is an </a:t>
            </a:r>
            <a:r>
              <a:rPr lang="en-US" b="1" dirty="0"/>
              <a:t>open-source </a:t>
            </a:r>
            <a:r>
              <a:rPr lang="en-US" dirty="0"/>
              <a:t>platform for automating </a:t>
            </a:r>
            <a:r>
              <a:rPr lang="en-US" b="1" dirty="0"/>
              <a:t>deployment</a:t>
            </a:r>
            <a:r>
              <a:rPr lang="en-US" dirty="0"/>
              <a:t>, </a:t>
            </a:r>
            <a:r>
              <a:rPr lang="en-US" b="1" dirty="0"/>
              <a:t>scaling</a:t>
            </a:r>
            <a:r>
              <a:rPr lang="en-US" dirty="0"/>
              <a:t>, and </a:t>
            </a:r>
            <a:r>
              <a:rPr lang="en-US" b="1" dirty="0"/>
              <a:t>operations</a:t>
            </a:r>
            <a:r>
              <a:rPr lang="en-US" dirty="0"/>
              <a:t> of application containers across </a:t>
            </a:r>
            <a:r>
              <a:rPr lang="en-US" b="1" dirty="0"/>
              <a:t>clusters of hosts</a:t>
            </a:r>
            <a:r>
              <a:rPr lang="en-US" dirty="0"/>
              <a:t>, providing </a:t>
            </a:r>
            <a:r>
              <a:rPr lang="en-US" dirty="0" smtClean="0"/>
              <a:t>a </a:t>
            </a:r>
            <a:r>
              <a:rPr lang="en-US" b="1" dirty="0" smtClean="0"/>
              <a:t>container-centric </a:t>
            </a:r>
            <a:r>
              <a:rPr lang="en-US" dirty="0"/>
              <a:t>infrastructure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CNCF</a:t>
            </a:r>
          </a:p>
          <a:p>
            <a:r>
              <a:rPr lang="en-US" dirty="0" smtClean="0"/>
              <a:t>K8s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fields</a:t>
            </a:r>
          </a:p>
          <a:p>
            <a:pPr lvl="1"/>
            <a:r>
              <a:rPr lang="en-US" dirty="0" smtClean="0"/>
              <a:t>Spec</a:t>
            </a:r>
          </a:p>
          <a:p>
            <a:pPr lvl="2"/>
            <a:r>
              <a:rPr lang="en-US" dirty="0" smtClean="0"/>
              <a:t>User defined</a:t>
            </a:r>
          </a:p>
          <a:p>
            <a:pPr lvl="2"/>
            <a:r>
              <a:rPr lang="en-US" dirty="0" smtClean="0"/>
              <a:t>Characteristics you want the object to have</a:t>
            </a:r>
          </a:p>
          <a:p>
            <a:pPr lvl="1"/>
            <a:r>
              <a:rPr lang="en-US" dirty="0" smtClean="0"/>
              <a:t>Status</a:t>
            </a:r>
          </a:p>
          <a:p>
            <a:pPr lvl="2"/>
            <a:r>
              <a:rPr lang="en-US" dirty="0" smtClean="0"/>
              <a:t>System defined</a:t>
            </a:r>
          </a:p>
          <a:p>
            <a:pPr lvl="2"/>
            <a:r>
              <a:rPr lang="en-US" dirty="0" smtClean="0"/>
              <a:t>Describes the actual state of the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80" y="1506241"/>
            <a:ext cx="10764464" cy="5060211"/>
          </a:xfrm>
        </p:spPr>
        <p:txBody>
          <a:bodyPr/>
          <a:lstStyle/>
          <a:p>
            <a:r>
              <a:rPr lang="en-US" dirty="0" smtClean="0"/>
              <a:t>Specs (aka </a:t>
            </a:r>
            <a:r>
              <a:rPr lang="en-US" i="1" dirty="0" smtClean="0"/>
              <a:t>manifests</a:t>
            </a:r>
            <a:r>
              <a:rPr lang="en-US" dirty="0" smtClean="0"/>
              <a:t>) are defined in YAML</a:t>
            </a:r>
          </a:p>
          <a:p>
            <a:r>
              <a:rPr lang="en-US" dirty="0" smtClean="0"/>
              <a:t>Required fields include: </a:t>
            </a:r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piversion</a:t>
            </a:r>
            <a:endParaRPr lang="en-US" dirty="0" smtClean="0"/>
          </a:p>
          <a:p>
            <a:pPr lvl="1"/>
            <a:r>
              <a:rPr lang="en-US" dirty="0" smtClean="0"/>
              <a:t>kind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etadata (starting with </a:t>
            </a:r>
            <a:r>
              <a:rPr lang="en-US" b="1" dirty="0" smtClean="0"/>
              <a:t>name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rest depends on what you’re building</a:t>
            </a:r>
          </a:p>
        </p:txBody>
      </p:sp>
    </p:spTree>
    <p:extLst>
      <p:ext uri="{BB962C8B-B14F-4D97-AF65-F5344CB8AC3E}">
        <p14:creationId xmlns:p14="http://schemas.microsoft.com/office/powerpoint/2010/main" val="13797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 err="1"/>
              <a:t>apiVersion</a:t>
            </a:r>
            <a:r>
              <a:rPr lang="en-US" dirty="0"/>
              <a:t>: apps/v1beta1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kind: Deployment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metadata: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name: </a:t>
            </a:r>
            <a:r>
              <a:rPr lang="en-US" dirty="0" err="1"/>
              <a:t>nginx</a:t>
            </a:r>
            <a:r>
              <a:rPr lang="en-US" dirty="0"/>
              <a:t>-deployment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spec: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replicas: 3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template: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metadata: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labels: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app: </a:t>
            </a:r>
            <a:r>
              <a:rPr lang="en-US" dirty="0" err="1"/>
              <a:t>nginx</a:t>
            </a:r>
            <a:endParaRPr lang="en-US" dirty="0"/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spec: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containers: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- name: </a:t>
            </a:r>
            <a:r>
              <a:rPr lang="en-US" dirty="0" err="1"/>
              <a:t>nginx</a:t>
            </a:r>
            <a:endParaRPr lang="en-US" dirty="0"/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  image: nginx:1.7.9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  ports: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    - </a:t>
            </a:r>
            <a:r>
              <a:rPr lang="en-US" dirty="0" err="1"/>
              <a:t>containerPort</a:t>
            </a:r>
            <a:r>
              <a:rPr lang="en-US" dirty="0"/>
              <a:t>: 80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user’s guide for complete list</a:t>
            </a:r>
          </a:p>
          <a:p>
            <a:r>
              <a:rPr lang="en-US" dirty="0" smtClean="0"/>
              <a:t>Common resources include: </a:t>
            </a:r>
          </a:p>
          <a:p>
            <a:pPr lvl="1"/>
            <a:r>
              <a:rPr lang="en-US" dirty="0" smtClean="0"/>
              <a:t>Deployments/</a:t>
            </a:r>
            <a:r>
              <a:rPr lang="en-US" dirty="0" err="1" smtClean="0"/>
              <a:t>replicasets</a:t>
            </a:r>
            <a:r>
              <a:rPr lang="en-US" dirty="0" smtClean="0"/>
              <a:t>/pods</a:t>
            </a:r>
          </a:p>
          <a:p>
            <a:pPr lvl="1"/>
            <a:r>
              <a:rPr lang="en-US" dirty="0" smtClean="0"/>
              <a:t>Services</a:t>
            </a:r>
          </a:p>
          <a:p>
            <a:pPr lvl="1"/>
            <a:r>
              <a:rPr lang="en-US" dirty="0" err="1" smtClean="0"/>
              <a:t>ConfigMaps</a:t>
            </a:r>
            <a:endParaRPr lang="en-US" dirty="0" smtClean="0"/>
          </a:p>
          <a:p>
            <a:pPr lvl="1"/>
            <a:r>
              <a:rPr lang="en-US" dirty="0" smtClean="0"/>
              <a:t>Secrets</a:t>
            </a:r>
          </a:p>
          <a:p>
            <a:r>
              <a:rPr lang="en-US" dirty="0" smtClean="0"/>
              <a:t>We won’t use all of the types today</a:t>
            </a:r>
          </a:p>
        </p:txBody>
      </p:sp>
    </p:spTree>
    <p:extLst>
      <p:ext uri="{BB962C8B-B14F-4D97-AF65-F5344CB8AC3E}">
        <p14:creationId xmlns:p14="http://schemas.microsoft.com/office/powerpoint/2010/main" val="173316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</a:t>
            </a:r>
            <a:r>
              <a:rPr lang="en-US" dirty="0" err="1" smtClean="0"/>
              <a:t>Collisison</a:t>
            </a:r>
            <a:r>
              <a:rPr lang="en-US" dirty="0" smtClean="0"/>
              <a:t> Domain</a:t>
            </a:r>
          </a:p>
          <a:p>
            <a:pPr lvl="1"/>
            <a:r>
              <a:rPr lang="en-US" dirty="0" smtClean="0"/>
              <a:t>Names</a:t>
            </a:r>
          </a:p>
          <a:p>
            <a:pPr lvl="2"/>
            <a:r>
              <a:rPr lang="en-US" dirty="0" smtClean="0"/>
              <a:t>Namespace-specific</a:t>
            </a:r>
          </a:p>
          <a:p>
            <a:pPr lvl="1"/>
            <a:r>
              <a:rPr lang="en-US" dirty="0" smtClean="0"/>
              <a:t>Namespaces</a:t>
            </a:r>
          </a:p>
          <a:p>
            <a:pPr lvl="2"/>
            <a:r>
              <a:rPr lang="en-US" dirty="0" smtClean="0"/>
              <a:t>Virtual clusters</a:t>
            </a:r>
          </a:p>
          <a:p>
            <a:pPr lvl="1"/>
            <a:r>
              <a:rPr lang="en-US" dirty="0" smtClean="0"/>
              <a:t>Labels &amp; Selectors</a:t>
            </a:r>
          </a:p>
          <a:p>
            <a:pPr lvl="2"/>
            <a:r>
              <a:rPr lang="en-US" dirty="0" smtClean="0"/>
              <a:t>Maps pods to services!</a:t>
            </a:r>
          </a:p>
          <a:p>
            <a:pPr lvl="1"/>
            <a:r>
              <a:rPr lang="en-US" dirty="0" smtClean="0"/>
              <a:t>Annotations</a:t>
            </a:r>
          </a:p>
          <a:p>
            <a:pPr lvl="2"/>
            <a:r>
              <a:rPr lang="en-US" dirty="0" smtClean="0"/>
              <a:t>Relies on cloud 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</a:t>
            </a:r>
          </a:p>
          <a:p>
            <a:pPr lvl="1"/>
            <a:r>
              <a:rPr lang="en-US" dirty="0" smtClean="0"/>
              <a:t>Spatially unique</a:t>
            </a:r>
          </a:p>
          <a:p>
            <a:pPr lvl="1"/>
            <a:r>
              <a:rPr lang="en-US" dirty="0" smtClean="0"/>
              <a:t>Max 253 characters</a:t>
            </a:r>
          </a:p>
          <a:p>
            <a:pPr lvl="1"/>
            <a:r>
              <a:rPr lang="en-US" dirty="0" smtClean="0"/>
              <a:t>Lower alphanumeric, dash, period</a:t>
            </a:r>
          </a:p>
          <a:p>
            <a:r>
              <a:rPr lang="en-US" dirty="0" smtClean="0"/>
              <a:t>UID</a:t>
            </a:r>
          </a:p>
          <a:p>
            <a:pPr lvl="1"/>
            <a:r>
              <a:rPr lang="en-US" dirty="0" smtClean="0"/>
              <a:t>Generated by the system</a:t>
            </a:r>
          </a:p>
          <a:p>
            <a:pPr lvl="1"/>
            <a:r>
              <a:rPr lang="en-US" dirty="0" smtClean="0"/>
              <a:t>All objects get a UID</a:t>
            </a:r>
          </a:p>
          <a:p>
            <a:pPr lvl="1"/>
            <a:r>
              <a:rPr lang="en-US" dirty="0" smtClean="0"/>
              <a:t>Spatially and temporally unique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</a:p>
          <a:p>
            <a:pPr lvl="1"/>
            <a:r>
              <a:rPr lang="en-US" dirty="0" smtClean="0"/>
              <a:t>”virtual clusters”</a:t>
            </a:r>
          </a:p>
          <a:p>
            <a:pPr lvl="1"/>
            <a:r>
              <a:rPr lang="en-US" dirty="0" smtClean="0"/>
              <a:t>Provides scope for </a:t>
            </a:r>
            <a:r>
              <a:rPr lang="en-US" b="1" dirty="0" smtClean="0"/>
              <a:t>names</a:t>
            </a:r>
          </a:p>
          <a:p>
            <a:pPr lvl="1"/>
            <a:r>
              <a:rPr lang="en-US" dirty="0" smtClean="0"/>
              <a:t>intended for use in large environments</a:t>
            </a:r>
          </a:p>
          <a:p>
            <a:pPr lvl="1"/>
            <a:r>
              <a:rPr lang="en-US" dirty="0" smtClean="0"/>
              <a:t>Less than 10 users? You probably don’t need one.</a:t>
            </a:r>
          </a:p>
          <a:p>
            <a:pPr lvl="1"/>
            <a:r>
              <a:rPr lang="en-US" dirty="0" smtClean="0"/>
              <a:t>Handy for Role-Based Access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</a:p>
          <a:p>
            <a:pPr lvl="1"/>
            <a:r>
              <a:rPr lang="en-US" dirty="0" smtClean="0"/>
              <a:t>Default</a:t>
            </a:r>
          </a:p>
          <a:p>
            <a:pPr lvl="2"/>
            <a:r>
              <a:rPr lang="en-US" dirty="0" smtClean="0"/>
              <a:t>Objects with no other namespace go here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-system</a:t>
            </a:r>
          </a:p>
          <a:p>
            <a:pPr lvl="2"/>
            <a:r>
              <a:rPr lang="en-US" dirty="0" smtClean="0"/>
              <a:t>Objects created by the K8s system … </a:t>
            </a:r>
            <a:r>
              <a:rPr lang="en-US" dirty="0" err="1" smtClean="0"/>
              <a:t>kubedns</a:t>
            </a:r>
            <a:r>
              <a:rPr lang="en-US" dirty="0" smtClean="0"/>
              <a:t>, proxy,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-public</a:t>
            </a:r>
          </a:p>
          <a:p>
            <a:pPr lvl="2"/>
            <a:r>
              <a:rPr lang="en-US" dirty="0" smtClean="0"/>
              <a:t>Demonstration namespace provided by the </a:t>
            </a:r>
            <a:r>
              <a:rPr lang="en-US" b="1" dirty="0" err="1" smtClean="0"/>
              <a:t>kubeadm</a:t>
            </a:r>
            <a:r>
              <a:rPr lang="en-US" dirty="0" smtClean="0"/>
              <a:t> tool</a:t>
            </a:r>
          </a:p>
          <a:p>
            <a:pPr lvl="1"/>
            <a:r>
              <a:rPr lang="en-US" dirty="0" smtClean="0"/>
              <a:t>Not all objects require namespaces</a:t>
            </a:r>
          </a:p>
          <a:p>
            <a:pPr lvl="2"/>
            <a:r>
              <a:rPr lang="en-US" dirty="0" smtClean="0"/>
              <a:t>Nodes, persistent volumes,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KubeDNS</a:t>
            </a:r>
            <a:endParaRPr lang="en-US" dirty="0" smtClean="0"/>
          </a:p>
          <a:p>
            <a:pPr lvl="1"/>
            <a:r>
              <a:rPr lang="en-US" dirty="0" smtClean="0"/>
              <a:t>Kops provides the </a:t>
            </a:r>
            <a:r>
              <a:rPr lang="en-US" dirty="0" err="1" smtClean="0"/>
              <a:t>KubeDNS</a:t>
            </a:r>
            <a:r>
              <a:rPr lang="en-US" dirty="0" smtClean="0"/>
              <a:t> pod by default</a:t>
            </a:r>
          </a:p>
          <a:p>
            <a:pPr lvl="1"/>
            <a:r>
              <a:rPr lang="en-US" dirty="0" smtClean="0"/>
              <a:t>Lives in the </a:t>
            </a:r>
            <a:r>
              <a:rPr lang="en-US" dirty="0" err="1" smtClean="0"/>
              <a:t>kube</a:t>
            </a:r>
            <a:r>
              <a:rPr lang="en-US" dirty="0" smtClean="0"/>
              <a:t>-system namespace</a:t>
            </a:r>
          </a:p>
          <a:p>
            <a:pPr lvl="1"/>
            <a:r>
              <a:rPr lang="en-US" dirty="0" smtClean="0"/>
              <a:t>Creates cluster-resolvable DNS names for pods and services</a:t>
            </a:r>
          </a:p>
          <a:p>
            <a:pPr lvl="2"/>
            <a:r>
              <a:rPr lang="en-US" dirty="0" smtClean="0"/>
              <a:t>&lt;service-name&gt;.&lt;namespace-name&gt;.</a:t>
            </a:r>
            <a:r>
              <a:rPr lang="en-US" dirty="0" err="1" smtClean="0"/>
              <a:t>svc.cluster.local</a:t>
            </a:r>
            <a:endParaRPr lang="en-US" dirty="0" smtClean="0"/>
          </a:p>
          <a:p>
            <a:pPr lvl="2"/>
            <a:r>
              <a:rPr lang="en-US" dirty="0" smtClean="0"/>
              <a:t>&lt;pod-name&gt;.&lt;namespace-name&gt;.</a:t>
            </a:r>
            <a:r>
              <a:rPr lang="en-US" dirty="0" err="1" smtClean="0"/>
              <a:t>pod.cluster.local</a:t>
            </a:r>
            <a:endParaRPr lang="en-US" dirty="0" smtClean="0"/>
          </a:p>
          <a:p>
            <a:pPr lvl="1"/>
            <a:r>
              <a:rPr lang="en-US" dirty="0" smtClean="0"/>
              <a:t>Names are mapped to overlay addresses for cross-cluster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1449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Labels &amp; Selectors</a:t>
            </a:r>
          </a:p>
          <a:p>
            <a:pPr lvl="1"/>
            <a:r>
              <a:rPr lang="en-US" dirty="0" smtClean="0"/>
              <a:t>Key/value pairs attached to objects for ID</a:t>
            </a:r>
          </a:p>
          <a:p>
            <a:pPr lvl="1"/>
            <a:r>
              <a:rPr lang="en-US" dirty="0" smtClean="0"/>
              <a:t>Relevant to users, but do not imply semantics</a:t>
            </a:r>
          </a:p>
          <a:p>
            <a:pPr lvl="1"/>
            <a:r>
              <a:rPr lang="en-US" dirty="0" smtClean="0"/>
              <a:t>Unique per-object</a:t>
            </a:r>
          </a:p>
          <a:p>
            <a:pPr lvl="1"/>
            <a:r>
              <a:rPr lang="en-US" dirty="0" smtClean="0"/>
              <a:t>Used for organization &amp; </a:t>
            </a:r>
            <a:r>
              <a:rPr lang="en-US" b="1" dirty="0" smtClean="0"/>
              <a:t>mapping pods to services</a:t>
            </a:r>
          </a:p>
          <a:p>
            <a:pPr lvl="1"/>
            <a:r>
              <a:rPr lang="en-US" dirty="0" smtClean="0"/>
              <a:t>Mostly small, unstructured data</a:t>
            </a:r>
          </a:p>
          <a:p>
            <a:pPr lvl="1"/>
            <a:r>
              <a:rPr lang="en-US" dirty="0" smtClean="0"/>
              <a:t>Labels &amp; selectors themselves do not provide uniqueness of the object</a:t>
            </a:r>
          </a:p>
        </p:txBody>
      </p:sp>
    </p:spTree>
    <p:extLst>
      <p:ext uri="{BB962C8B-B14F-4D97-AF65-F5344CB8AC3E}">
        <p14:creationId xmlns:p14="http://schemas.microsoft.com/office/powerpoint/2010/main" val="4349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Kuberwhaties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err="1" smtClean="0"/>
              <a:t>Kubernetes</a:t>
            </a:r>
            <a:r>
              <a:rPr lang="en-US" dirty="0" smtClean="0"/>
              <a:t>: Greek </a:t>
            </a:r>
            <a:r>
              <a:rPr lang="en-US" dirty="0"/>
              <a:t>for "</a:t>
            </a:r>
            <a:r>
              <a:rPr lang="en-US" dirty="0" smtClean="0"/>
              <a:t>helmsman”</a:t>
            </a:r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'</a:t>
            </a:r>
            <a:r>
              <a:rPr lang="en-US" dirty="0" err="1" smtClean="0"/>
              <a:t>koo</a:t>
            </a:r>
            <a:r>
              <a:rPr lang="en-US" dirty="0" smtClean="0"/>
              <a:t>-</a:t>
            </a:r>
            <a:r>
              <a:rPr lang="en-US" dirty="0" err="1" smtClean="0"/>
              <a:t>ber</a:t>
            </a:r>
            <a:r>
              <a:rPr lang="en-US" dirty="0" smtClean="0"/>
              <a:t>-nay</a:t>
            </a:r>
            <a:r>
              <a:rPr lang="en-US" dirty="0"/>
              <a:t>'-</a:t>
            </a:r>
            <a:r>
              <a:rPr lang="en-US" dirty="0" err="1"/>
              <a:t>tace</a:t>
            </a:r>
            <a:r>
              <a:rPr lang="en-US" dirty="0" smtClean="0"/>
              <a:t>'</a:t>
            </a:r>
            <a:endParaRPr lang="en-US" dirty="0"/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OG’s (original </a:t>
            </a:r>
            <a:r>
              <a:rPr lang="en-US" dirty="0" err="1" smtClean="0"/>
              <a:t>googlers</a:t>
            </a:r>
            <a:r>
              <a:rPr lang="en-US" dirty="0" smtClean="0"/>
              <a:t>): Joe </a:t>
            </a:r>
            <a:r>
              <a:rPr lang="en-US" dirty="0"/>
              <a:t>Beda, Brendan </a:t>
            </a:r>
            <a:r>
              <a:rPr lang="en-US" dirty="0" smtClean="0"/>
              <a:t>Burns, Craig</a:t>
            </a:r>
            <a:r>
              <a:rPr lang="en-US" dirty="0"/>
              <a:t> </a:t>
            </a:r>
            <a:r>
              <a:rPr lang="en-US" dirty="0" err="1"/>
              <a:t>McLuckie</a:t>
            </a:r>
            <a:r>
              <a:rPr lang="en-US" dirty="0"/>
              <a:t>, </a:t>
            </a:r>
            <a:r>
              <a:rPr lang="en-US" dirty="0" smtClean="0"/>
              <a:t>Brian Grant, Tim </a:t>
            </a:r>
            <a:r>
              <a:rPr lang="en-US" dirty="0" err="1"/>
              <a:t>Hockin</a:t>
            </a:r>
            <a:endParaRPr lang="en-US" dirty="0"/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/>
              <a:t>1.0 </a:t>
            </a:r>
            <a:r>
              <a:rPr lang="en-US" dirty="0" smtClean="0"/>
              <a:t>hit mid-2015</a:t>
            </a:r>
            <a:endParaRPr lang="en-US" dirty="0"/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/>
              <a:t>Heavily influenced by Google's Borg system</a:t>
            </a:r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Original </a:t>
            </a:r>
            <a:r>
              <a:rPr lang="en-US" dirty="0"/>
              <a:t>codename </a:t>
            </a:r>
            <a:r>
              <a:rPr lang="en-US" dirty="0" smtClean="0"/>
              <a:t>@ Google </a:t>
            </a:r>
            <a:r>
              <a:rPr lang="en-US" dirty="0"/>
              <a:t>was </a:t>
            </a:r>
            <a:r>
              <a:rPr lang="en-US" b="1" dirty="0"/>
              <a:t>Project </a:t>
            </a:r>
            <a:r>
              <a:rPr lang="en-US" b="1" dirty="0" smtClean="0"/>
              <a:t>Seven</a:t>
            </a:r>
          </a:p>
          <a:p>
            <a:pPr lvl="1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The Star Trek 'friendlier</a:t>
            </a:r>
            <a:r>
              <a:rPr lang="en-US" dirty="0"/>
              <a:t>' </a:t>
            </a:r>
            <a:r>
              <a:rPr lang="en-US" dirty="0" smtClean="0"/>
              <a:t>Borg</a:t>
            </a:r>
            <a:endParaRPr lang="en-US" dirty="0"/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Seven </a:t>
            </a:r>
            <a:r>
              <a:rPr lang="en-US" dirty="0"/>
              <a:t>spokes on the wheel of the </a:t>
            </a:r>
            <a:r>
              <a:rPr lang="en-US" dirty="0" err="1"/>
              <a:t>Kubernetes</a:t>
            </a:r>
            <a:r>
              <a:rPr lang="en-US" dirty="0"/>
              <a:t> logo is a nod to the original codename.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Handy for interacting with sets of objects</a:t>
            </a:r>
          </a:p>
          <a:p>
            <a:r>
              <a:rPr lang="en-US" dirty="0" smtClean="0"/>
              <a:t>Two ways to filter:</a:t>
            </a:r>
          </a:p>
          <a:p>
            <a:pPr lvl="1"/>
            <a:r>
              <a:rPr lang="en-US" dirty="0" smtClean="0"/>
              <a:t>Equality-based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kubectl</a:t>
            </a:r>
            <a:r>
              <a:rPr lang="en-US" dirty="0" smtClean="0"/>
              <a:t> get pods –l </a:t>
            </a:r>
            <a:r>
              <a:rPr lang="en-US" dirty="0" err="1" smtClean="0"/>
              <a:t>env</a:t>
            </a:r>
            <a:r>
              <a:rPr lang="en-US" dirty="0" smtClean="0"/>
              <a:t>=</a:t>
            </a:r>
            <a:r>
              <a:rPr lang="en-US" dirty="0" err="1" smtClean="0"/>
              <a:t>prod,tier</a:t>
            </a:r>
            <a:r>
              <a:rPr lang="en-US" dirty="0" smtClean="0"/>
              <a:t>=frontend</a:t>
            </a:r>
          </a:p>
          <a:p>
            <a:pPr lvl="1"/>
            <a:r>
              <a:rPr lang="en-US" dirty="0" smtClean="0"/>
              <a:t>Set-based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kubectl</a:t>
            </a:r>
            <a:r>
              <a:rPr lang="en-US" dirty="0" smtClean="0"/>
              <a:t> get pods –l ‘</a:t>
            </a:r>
            <a:r>
              <a:rPr lang="en-US" dirty="0" err="1" smtClean="0"/>
              <a:t>env</a:t>
            </a:r>
            <a:r>
              <a:rPr lang="en-US" dirty="0" smtClean="0"/>
              <a:t> in (prod),tier in (frontend)’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Annotations </a:t>
            </a:r>
          </a:p>
          <a:p>
            <a:pPr lvl="1"/>
            <a:r>
              <a:rPr lang="en-US" dirty="0" smtClean="0"/>
              <a:t>Key/value pairs that attach metadata to objects</a:t>
            </a:r>
          </a:p>
          <a:p>
            <a:pPr lvl="1"/>
            <a:r>
              <a:rPr lang="en-US" dirty="0" smtClean="0"/>
              <a:t>Can be used to manage resources based on the </a:t>
            </a:r>
            <a:r>
              <a:rPr lang="en-US" b="1" dirty="0" smtClean="0"/>
              <a:t>cloud-provider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Kops will provide us with a pre-configured AWS cloud provider</a:t>
            </a:r>
          </a:p>
          <a:p>
            <a:pPr lvl="2"/>
            <a:r>
              <a:rPr lang="en-US" dirty="0" smtClean="0"/>
              <a:t>Load Balancers, Certificates, Security Groups, </a:t>
            </a:r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r>
              <a:rPr lang="en-US" dirty="0" smtClean="0"/>
              <a:t>Can also interact with workloads</a:t>
            </a:r>
          </a:p>
          <a:p>
            <a:pPr lvl="2"/>
            <a:r>
              <a:rPr lang="en-US" dirty="0" smtClean="0"/>
              <a:t>External-DNS…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 err="1"/>
              <a:t>apiVersion</a:t>
            </a:r>
            <a:r>
              <a:rPr lang="en-US" dirty="0"/>
              <a:t>: v1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kind: Service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metadata: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name: </a:t>
            </a:r>
            <a:r>
              <a:rPr lang="en-US" dirty="0" err="1"/>
              <a:t>nginx</a:t>
            </a:r>
            <a:endParaRPr lang="en-US" dirty="0"/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annotations: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</a:t>
            </a:r>
            <a:r>
              <a:rPr lang="en-US" dirty="0" err="1"/>
              <a:t>service.beta.kubernetes.io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-load-balancer-internal: 0.0.0.0/0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</a:t>
            </a:r>
            <a:r>
              <a:rPr lang="en-US" dirty="0" err="1"/>
              <a:t>service.beta.kubernetes.io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-load-balancer-backend-protocol: http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</a:t>
            </a:r>
            <a:r>
              <a:rPr lang="en-US" dirty="0" err="1"/>
              <a:t>service.beta.kubernetes.io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</a:t>
            </a:r>
            <a:r>
              <a:rPr lang="en-US" dirty="0" err="1"/>
              <a:t>ssl</a:t>
            </a:r>
            <a:r>
              <a:rPr lang="en-US" dirty="0"/>
              <a:t>-cert: arn:aws:acm:us-east-1:XXXXXXXX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</a:t>
            </a:r>
            <a:r>
              <a:rPr lang="en-US" dirty="0" err="1"/>
              <a:t>service.beta.kubernetes.io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</a:t>
            </a:r>
            <a:r>
              <a:rPr lang="en-US" dirty="0" err="1"/>
              <a:t>ssl</a:t>
            </a:r>
            <a:r>
              <a:rPr lang="en-US" dirty="0"/>
              <a:t>-ports: "443</a:t>
            </a:r>
            <a:r>
              <a:rPr lang="en-US" dirty="0" smtClean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Liveness</a:t>
            </a:r>
            <a:endParaRPr lang="en-US" dirty="0" smtClean="0"/>
          </a:p>
          <a:p>
            <a:pPr lvl="1"/>
            <a:r>
              <a:rPr lang="en-US" dirty="0" err="1" smtClean="0"/>
              <a:t>Kubelet</a:t>
            </a:r>
            <a:r>
              <a:rPr lang="en-US" dirty="0" smtClean="0"/>
              <a:t> uses these checks (aka </a:t>
            </a:r>
            <a:r>
              <a:rPr lang="en-US" i="1" dirty="0" smtClean="0"/>
              <a:t>probes</a:t>
            </a:r>
            <a:r>
              <a:rPr lang="en-US" dirty="0" smtClean="0"/>
              <a:t>) to know </a:t>
            </a:r>
            <a:r>
              <a:rPr lang="en-US" b="1" dirty="0" smtClean="0"/>
              <a:t>when to restart a container</a:t>
            </a:r>
          </a:p>
          <a:p>
            <a:pPr lvl="1"/>
            <a:r>
              <a:rPr lang="en-US" dirty="0" smtClean="0"/>
              <a:t>Generally requests a port or path, expects 200</a:t>
            </a:r>
          </a:p>
          <a:p>
            <a:r>
              <a:rPr lang="en-US" dirty="0" smtClean="0"/>
              <a:t>Readiness</a:t>
            </a:r>
          </a:p>
          <a:p>
            <a:pPr lvl="1"/>
            <a:r>
              <a:rPr lang="en-US" dirty="0" err="1" smtClean="0"/>
              <a:t>Kubelet</a:t>
            </a:r>
            <a:r>
              <a:rPr lang="en-US" dirty="0" smtClean="0"/>
              <a:t> uses these checks to know </a:t>
            </a:r>
            <a:r>
              <a:rPr lang="en-US" b="1" dirty="0" smtClean="0"/>
              <a:t>when to route traffic to a pod</a:t>
            </a:r>
          </a:p>
          <a:p>
            <a:pPr lvl="1"/>
            <a:r>
              <a:rPr lang="en-US" dirty="0" smtClean="0"/>
              <a:t>Pods can be alive but not ready for traffic</a:t>
            </a:r>
          </a:p>
          <a:p>
            <a:pPr lvl="1"/>
            <a:r>
              <a:rPr lang="en-US" dirty="0" smtClean="0"/>
              <a:t>Generally hits an endpoint that implies application readiness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err="1"/>
              <a:t>livenessProbe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tcpSocket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  port: 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initialDelaySeconds</a:t>
            </a:r>
            <a:r>
              <a:rPr lang="en-US" dirty="0"/>
              <a:t>: 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periodSeconds</a:t>
            </a:r>
            <a:r>
              <a:rPr lang="en-US" dirty="0"/>
              <a:t>: 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err="1"/>
              <a:t>readinessProbe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httpGet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  path: /</a:t>
            </a:r>
            <a:r>
              <a:rPr lang="en-US" dirty="0" err="1"/>
              <a:t>customer_facing_page</a:t>
            </a:r>
            <a:r>
              <a:rPr lang="en-US" dirty="0"/>
              <a:t>/</a:t>
            </a:r>
            <a:r>
              <a:rPr lang="en-US" dirty="0" err="1"/>
              <a:t>db_is_ready.php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  port: 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initialDelaySeconds</a:t>
            </a:r>
            <a:r>
              <a:rPr lang="en-US" dirty="0"/>
              <a:t>: 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timeoutSeconds</a:t>
            </a:r>
            <a:r>
              <a:rPr lang="en-US" dirty="0"/>
              <a:t>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periodSeconds</a:t>
            </a:r>
            <a:r>
              <a:rPr lang="en-US" dirty="0"/>
              <a:t>: 20</a:t>
            </a:r>
          </a:p>
        </p:txBody>
      </p:sp>
    </p:spTree>
    <p:extLst>
      <p:ext uri="{BB962C8B-B14F-4D97-AF65-F5344CB8AC3E}">
        <p14:creationId xmlns:p14="http://schemas.microsoft.com/office/powerpoint/2010/main" val="17596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pic>
        <p:nvPicPr>
          <p:cNvPr id="4" name="Content Placeholder 3" descr="bw-mind-blown.png">
            <a:extLst>
              <a:ext uri="{FF2B5EF4-FFF2-40B4-BE49-F238E27FC236}">
                <a16:creationId xmlns:a16="http://schemas.microsoft.com/office/drawing/2014/main" xmlns="" id="{72823EDF-C038-4EF2-AD24-B0BA9A07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46260" y="1600200"/>
            <a:ext cx="2540160" cy="4483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286420" y="2056686"/>
            <a:ext cx="8190224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3600" dirty="0"/>
              <a:t>More specs in the API Reference to better define your workload</a:t>
            </a:r>
          </a:p>
          <a:p>
            <a:endParaRPr lang="en-US" sz="3600" dirty="0"/>
          </a:p>
          <a:p>
            <a:r>
              <a:rPr lang="en-US" sz="3600" dirty="0"/>
              <a:t>K8s works to realize the desired state</a:t>
            </a:r>
          </a:p>
          <a:p>
            <a:endParaRPr lang="en-US" sz="3600" dirty="0"/>
          </a:p>
          <a:p>
            <a:r>
              <a:rPr lang="en-US" sz="3600" dirty="0"/>
              <a:t>That’s nice and all, but </a:t>
            </a:r>
            <a:r>
              <a:rPr lang="en-US" sz="3600" b="1" dirty="0"/>
              <a:t>how do you build clusters</a:t>
            </a:r>
            <a:r>
              <a:rPr lang="en-US" sz="3600" dirty="0"/>
              <a:t>?!?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9305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…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55FD94C8-DFA2-4838-AB0E-AD3DD6688AF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13021" y="1574760"/>
            <a:ext cx="2844720" cy="284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603A48A4-B335-4E64-B9D3-4C72228EE7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66405" y="46961"/>
            <a:ext cx="3530520" cy="353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xmlns="" id="{35B35774-91D9-42A8-8979-54AC17285AC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50766" y="1914600"/>
            <a:ext cx="3992759" cy="108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299450E2-258D-439A-8CF2-3F80900AC4C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304812" y="3154675"/>
            <a:ext cx="5440320" cy="102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7A0F6F1A-F146-4C97-AF6E-DE067723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532476" y="3723217"/>
            <a:ext cx="2249280" cy="224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31778F60-8367-4B97-A8CA-CC9E40BF190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222858" y="4127847"/>
            <a:ext cx="3936960" cy="222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118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Enables Infrastructure as Code</a:t>
            </a:r>
          </a:p>
          <a:p>
            <a:r>
              <a:rPr lang="en-US" dirty="0" smtClean="0"/>
              <a:t>Outputs to terraform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</a:t>
            </a:r>
            <a:r>
              <a:rPr lang="en-US" dirty="0" err="1"/>
              <a:t>yaml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Code: review &amp; versioning is easy</a:t>
            </a:r>
          </a:p>
          <a:p>
            <a:r>
              <a:rPr lang="en-US" dirty="0"/>
              <a:t>Reproducible</a:t>
            </a:r>
          </a:p>
          <a:p>
            <a:r>
              <a:rPr lang="en-US" dirty="0"/>
              <a:t>Declarative configuration files</a:t>
            </a:r>
          </a:p>
          <a:p>
            <a:r>
              <a:rPr lang="en-US" dirty="0"/>
              <a:t>Well-supported cloud provider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Production-ready cluster tool</a:t>
            </a:r>
          </a:p>
          <a:p>
            <a:r>
              <a:rPr lang="en-US" dirty="0"/>
              <a:t>(At time of writing) 1.9.3</a:t>
            </a:r>
          </a:p>
          <a:p>
            <a:r>
              <a:rPr lang="en-US" dirty="0"/>
              <a:t>Single or multi-master</a:t>
            </a:r>
          </a:p>
          <a:p>
            <a:r>
              <a:rPr lang="en-US" dirty="0"/>
              <a:t>We’ll start with </a:t>
            </a:r>
            <a:r>
              <a:rPr lang="en-US" dirty="0" smtClean="0"/>
              <a:t>singletons </a:t>
            </a:r>
            <a:r>
              <a:rPr lang="en-US" dirty="0"/>
              <a:t>for the labs</a:t>
            </a:r>
          </a:p>
          <a:p>
            <a:r>
              <a:rPr lang="en-US" dirty="0"/>
              <a:t>Cluster rolling-upgrades</a:t>
            </a:r>
          </a:p>
          <a:p>
            <a:r>
              <a:rPr lang="en-US" dirty="0"/>
              <a:t>Also supports </a:t>
            </a:r>
            <a:r>
              <a:rPr lang="en-US" dirty="0" err="1" smtClean="0"/>
              <a:t>digitalocean</a:t>
            </a:r>
            <a:r>
              <a:rPr lang="en-US" dirty="0" smtClean="0"/>
              <a:t>, </a:t>
            </a:r>
            <a:r>
              <a:rPr lang="en-US" dirty="0"/>
              <a:t>google cloud 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1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Lab 1 - Kops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3FEA9BC3-ECF8-4515-971C-0F82F2C0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919413" y="1641475"/>
            <a:ext cx="6350000" cy="47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4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Kuberwhaties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course is:</a:t>
            </a:r>
          </a:p>
          <a:p>
            <a:pPr lvl="1"/>
            <a:r>
              <a:rPr lang="en-US" dirty="0" smtClean="0"/>
              <a:t>101-level, familiarize yourself with (lots) of basics</a:t>
            </a:r>
          </a:p>
          <a:p>
            <a:pPr lvl="1"/>
            <a:r>
              <a:rPr lang="en-US" dirty="0" smtClean="0"/>
              <a:t>Offer links to more information on every topic</a:t>
            </a:r>
          </a:p>
          <a:p>
            <a:pPr lvl="1"/>
            <a:r>
              <a:rPr lang="en-US" dirty="0"/>
              <a:t>Basic </a:t>
            </a:r>
            <a:r>
              <a:rPr lang="en-US" dirty="0" smtClean="0"/>
              <a:t>micro-service application </a:t>
            </a:r>
            <a:r>
              <a:rPr lang="en-US" dirty="0"/>
              <a:t>design </a:t>
            </a:r>
            <a:r>
              <a:rPr lang="en-US" dirty="0" smtClean="0"/>
              <a:t>principles</a:t>
            </a:r>
          </a:p>
          <a:p>
            <a:pPr lvl="1"/>
            <a:r>
              <a:rPr lang="en-US" dirty="0" smtClean="0"/>
              <a:t>Explore containers using </a:t>
            </a:r>
            <a:r>
              <a:rPr lang="en-US" dirty="0" err="1" smtClean="0"/>
              <a:t>docker</a:t>
            </a:r>
            <a:endParaRPr lang="en-US" dirty="0" smtClean="0"/>
          </a:p>
          <a:p>
            <a:pPr lvl="1"/>
            <a:r>
              <a:rPr lang="en-US" dirty="0" smtClean="0"/>
              <a:t>Deliver a scalable AWS-based </a:t>
            </a:r>
            <a:r>
              <a:rPr lang="en-US" dirty="0" err="1" smtClean="0"/>
              <a:t>Kubernetes</a:t>
            </a:r>
            <a:r>
              <a:rPr lang="en-US" dirty="0" smtClean="0"/>
              <a:t> cluster</a:t>
            </a:r>
          </a:p>
          <a:p>
            <a:pPr lvl="1"/>
            <a:r>
              <a:rPr lang="en-US" dirty="0" smtClean="0"/>
              <a:t>Host an Internet Radio Station as a workload</a:t>
            </a:r>
          </a:p>
          <a:p>
            <a:pPr lvl="1"/>
            <a:r>
              <a:rPr lang="en-US" dirty="0" smtClean="0"/>
              <a:t>Examine some extra features like in-cluster LB &amp; DNS</a:t>
            </a:r>
          </a:p>
        </p:txBody>
      </p:sp>
    </p:spTree>
    <p:extLst>
      <p:ext uri="{BB962C8B-B14F-4D97-AF65-F5344CB8AC3E}">
        <p14:creationId xmlns:p14="http://schemas.microsoft.com/office/powerpoint/2010/main" val="94153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Lab 1 - Retro</a:t>
            </a:r>
            <a:endParaRPr lang="en-US" dirty="0"/>
          </a:p>
        </p:txBody>
      </p:sp>
      <p:pic>
        <p:nvPicPr>
          <p:cNvPr id="4" name="Picture 3" descr="k8sdidit.jpg">
            <a:extLst>
              <a:ext uri="{FF2B5EF4-FFF2-40B4-BE49-F238E27FC236}">
                <a16:creationId xmlns:a16="http://schemas.microsoft.com/office/drawing/2014/main" xmlns="" id="{536EB424-7F44-4BA5-A6D4-FC22CA152C5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936432" y="1676400"/>
            <a:ext cx="6350040" cy="4762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Lab 2 - </a:t>
            </a:r>
            <a:r>
              <a:rPr lang="en-US" dirty="0" err="1" smtClean="0"/>
              <a:t>Icecast</a:t>
            </a:r>
            <a:endParaRPr lang="en-US" dirty="0"/>
          </a:p>
        </p:txBody>
      </p:sp>
      <p:pic>
        <p:nvPicPr>
          <p:cNvPr id="4" name="Picture 5" descr="mcmcmuffins.jpg">
            <a:extLst>
              <a:ext uri="{FF2B5EF4-FFF2-40B4-BE49-F238E27FC236}">
                <a16:creationId xmlns:a16="http://schemas.microsoft.com/office/drawing/2014/main" xmlns="" id="{6546551B-4D18-4DC5-8A26-093C9E09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168272" y="1600200"/>
            <a:ext cx="5886360" cy="49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5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Lab 2 - Retro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521965-D317-44A7-8993-966D30DCC0E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571472" y="1600200"/>
            <a:ext cx="5079960" cy="5079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71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Productionization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Open Discussion!</a:t>
            </a:r>
          </a:p>
          <a:p>
            <a:pPr lvl="1"/>
            <a:r>
              <a:rPr lang="en-US" dirty="0"/>
              <a:t>Dangers of cluster-managed LB and DNS</a:t>
            </a:r>
          </a:p>
          <a:p>
            <a:pPr lvl="1"/>
            <a:r>
              <a:rPr lang="en-US" dirty="0"/>
              <a:t> On-premises/Cloud</a:t>
            </a:r>
          </a:p>
          <a:p>
            <a:pPr lvl="1"/>
            <a:r>
              <a:rPr lang="en-US" dirty="0"/>
              <a:t> Split out the key/value store</a:t>
            </a:r>
          </a:p>
          <a:p>
            <a:pPr lvl="1"/>
            <a:r>
              <a:rPr lang="en-US" dirty="0"/>
              <a:t> Multi-master</a:t>
            </a:r>
          </a:p>
          <a:p>
            <a:pPr lvl="1"/>
            <a:r>
              <a:rPr lang="en-US" dirty="0"/>
              <a:t> Multi-node</a:t>
            </a:r>
          </a:p>
          <a:p>
            <a:pPr lvl="1"/>
            <a:r>
              <a:rPr lang="en-US" dirty="0"/>
              <a:t> Annotations</a:t>
            </a:r>
          </a:p>
          <a:p>
            <a:pPr lvl="1"/>
            <a:r>
              <a:rPr lang="en-US" dirty="0"/>
              <a:t> Monitoring/Metrics/Alerting</a:t>
            </a:r>
          </a:p>
          <a:p>
            <a:pPr lvl="1"/>
            <a:r>
              <a:rPr lang="en-US" dirty="0"/>
              <a:t> Build/Deploy - CI/CD</a:t>
            </a:r>
          </a:p>
          <a:p>
            <a:pPr lvl="1"/>
            <a:r>
              <a:rPr lang="en-US" dirty="0"/>
              <a:t> Pod Design - Sidecars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github.com</a:t>
            </a:r>
            <a:r>
              <a:rPr lang="en-US" dirty="0"/>
              <a:t>/mars64</a:t>
            </a:r>
          </a:p>
          <a:p>
            <a:pPr marL="0" indent="0">
              <a:buNone/>
            </a:pPr>
            <a:r>
              <a:rPr lang="en-US" dirty="0" err="1"/>
              <a:t>binary.stereo@gmail.com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Jungletrain.net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RinseAndRepeatRadio.com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DnBRadio.com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Recondnb.net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120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Kuberwhaties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advanced topics include:</a:t>
            </a:r>
          </a:p>
          <a:p>
            <a:pPr lvl="1"/>
            <a:r>
              <a:rPr lang="en-US" dirty="0" smtClean="0"/>
              <a:t>Break down </a:t>
            </a:r>
            <a:r>
              <a:rPr lang="en-US" i="1" dirty="0" smtClean="0"/>
              <a:t>all</a:t>
            </a:r>
            <a:r>
              <a:rPr lang="en-US" dirty="0" smtClean="0"/>
              <a:t> </a:t>
            </a:r>
            <a:r>
              <a:rPr lang="en-US" dirty="0" err="1" smtClean="0"/>
              <a:t>Kubernetes</a:t>
            </a:r>
            <a:r>
              <a:rPr lang="en-US" dirty="0" smtClean="0"/>
              <a:t> components &amp; objects</a:t>
            </a:r>
          </a:p>
          <a:p>
            <a:pPr lvl="1"/>
            <a:r>
              <a:rPr lang="en-US" dirty="0" smtClean="0"/>
              <a:t>A review of AWS features</a:t>
            </a:r>
          </a:p>
          <a:p>
            <a:pPr lvl="1"/>
            <a:r>
              <a:rPr lang="en-US" dirty="0" smtClean="0"/>
              <a:t>A discussion in security/RBAC</a:t>
            </a:r>
          </a:p>
          <a:p>
            <a:pPr lvl="1"/>
            <a:r>
              <a:rPr lang="en-US" dirty="0" smtClean="0"/>
              <a:t>In-depth monitoring or troubleshooting</a:t>
            </a:r>
          </a:p>
          <a:p>
            <a:pPr lvl="1"/>
            <a:r>
              <a:rPr lang="en-US" dirty="0" smtClean="0"/>
              <a:t>Advanced development life-cycle (release </a:t>
            </a:r>
            <a:r>
              <a:rPr lang="en-US" dirty="0" err="1" smtClean="0"/>
              <a:t>mgmt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Cluster federation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Kuberwhaties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of this course was taken directly from </a:t>
            </a:r>
            <a:r>
              <a:rPr lang="en-US" dirty="0" err="1" smtClean="0"/>
              <a:t>Kubernetes.io</a:t>
            </a:r>
            <a:r>
              <a:rPr lang="en-US" dirty="0" smtClean="0"/>
              <a:t> and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smtClean="0"/>
              <a:t>This world is constantly evolving, get in on the discussion!</a:t>
            </a:r>
            <a:endParaRPr lang="en-US" dirty="0"/>
          </a:p>
        </p:txBody>
      </p:sp>
      <p:pic>
        <p:nvPicPr>
          <p:cNvPr id="1028" name="Picture 4" descr="mage result for slack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581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google group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98" y="3886200"/>
            <a:ext cx="2303627" cy="230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Kuberwhaties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</a:p>
          <a:p>
            <a:pPr lvl="1"/>
            <a:r>
              <a:rPr lang="en-US" dirty="0" smtClean="0"/>
              <a:t>Many OS’s on one</a:t>
            </a:r>
          </a:p>
          <a:p>
            <a:pPr lvl="1"/>
            <a:r>
              <a:rPr lang="en-US" dirty="0" smtClean="0"/>
              <a:t>Shared libs &amp; kernel</a:t>
            </a:r>
          </a:p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Individual libs</a:t>
            </a:r>
          </a:p>
          <a:p>
            <a:pPr lvl="1"/>
            <a:r>
              <a:rPr lang="en-US" dirty="0" smtClean="0"/>
              <a:t>No OS overhead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oldway..PNG">
            <a:extLst>
              <a:ext uri="{FF2B5EF4-FFF2-40B4-BE49-F238E27FC236}">
                <a16:creationId xmlns:a16="http://schemas.microsoft.com/office/drawing/2014/main" xmlns="" id="{975AC74D-6547-4A5A-AFE2-1D4C5E53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80012" y="1649748"/>
            <a:ext cx="6210479" cy="4751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2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xagonal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891667_TF03460519" id="{236406BC-77BF-4D3F-87F0-477357361323}" vid="{84780F02-2157-4F70-9D99-267531FEC529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427FAC-CD3A-494C-985C-09E26C5EA50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2041</Words>
  <Application>Microsoft Macintosh PowerPoint</Application>
  <PresentationFormat>Custom</PresentationFormat>
  <Paragraphs>414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Century Gothic</vt:lpstr>
      <vt:lpstr>Euphemia</vt:lpstr>
      <vt:lpstr>Palatino Linotype</vt:lpstr>
      <vt:lpstr>Wingdings</vt:lpstr>
      <vt:lpstr>Arial</vt:lpstr>
      <vt:lpstr>Hexagonal design template</vt:lpstr>
      <vt:lpstr>Kubernetes 101</vt:lpstr>
      <vt:lpstr>Introductions</vt:lpstr>
      <vt:lpstr>Choose your own adventure</vt:lpstr>
      <vt:lpstr>Kuberwhaties?</vt:lpstr>
      <vt:lpstr>Kuberwhaties?</vt:lpstr>
      <vt:lpstr>Kuberwhaties?</vt:lpstr>
      <vt:lpstr>Kuberwhaties?</vt:lpstr>
      <vt:lpstr>Kuberwhaties?</vt:lpstr>
      <vt:lpstr>Kuberwhaties?</vt:lpstr>
      <vt:lpstr>State of Clustering</vt:lpstr>
      <vt:lpstr>12 Factor Application Design</vt:lpstr>
      <vt:lpstr>12 Factor Application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State of Container Runtimes</vt:lpstr>
      <vt:lpstr>Docker</vt:lpstr>
      <vt:lpstr>Docker</vt:lpstr>
      <vt:lpstr>Docker</vt:lpstr>
      <vt:lpstr>Docker </vt:lpstr>
      <vt:lpstr>Docker</vt:lpstr>
      <vt:lpstr>Docker Lab!</vt:lpstr>
      <vt:lpstr>Docker Lab Retro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Decisions …</vt:lpstr>
      <vt:lpstr>Kops</vt:lpstr>
      <vt:lpstr>Kops</vt:lpstr>
      <vt:lpstr>Kubernetes Lab 1 - Kops</vt:lpstr>
      <vt:lpstr>Kubernetes Lab 1 - Retro</vt:lpstr>
      <vt:lpstr>Kubernetes Lab 2 - Icecast</vt:lpstr>
      <vt:lpstr>Kubernetes Lab 2 - Retro</vt:lpstr>
      <vt:lpstr>Productionization</vt:lpstr>
      <vt:lpstr>Thank you for your time!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101</dc:title>
  <dc:creator>Microsoft Office User</dc:creator>
  <cp:lastModifiedBy>Microsoft Office User</cp:lastModifiedBy>
  <cp:revision>24</cp:revision>
  <dcterms:created xsi:type="dcterms:W3CDTF">2018-06-02T00:48:56Z</dcterms:created>
  <dcterms:modified xsi:type="dcterms:W3CDTF">2018-06-02T03:31:39Z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